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Lst>
  <p:sldSz cx="18288000" cy="10287000"/>
  <p:notesSz cx="6858000" cy="9144000"/>
  <p:embeddedFontLst>
    <p:embeddedFont>
      <p:font typeface="Times New Roman" charset="1" panose="02020603050405020304"/>
      <p:regular r:id="rId37"/>
    </p:embeddedFont>
    <p:embeddedFont>
      <p:font typeface="Times New Roman Bold" charset="1" panose="02020803070505020304"/>
      <p:regular r:id="rId38"/>
    </p:embeddedFont>
    <p:embeddedFont>
      <p:font typeface="Times New Roman Italics" charset="1" panose="02020503050405090304"/>
      <p:regular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fonts/font37.fntdata" Type="http://schemas.openxmlformats.org/officeDocument/2006/relationships/font"/><Relationship Id="rId38" Target="fonts/font38.fntdata" Type="http://schemas.openxmlformats.org/officeDocument/2006/relationships/font"/><Relationship Id="rId39" Target="fonts/font39.fntdata" Type="http://schemas.openxmlformats.org/officeDocument/2006/relationships/font"/><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4.jpe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1.png" Type="http://schemas.openxmlformats.org/officeDocument/2006/relationships/image"/><Relationship Id="rId5" Target="../media/image7.png" Type="http://schemas.openxmlformats.org/officeDocument/2006/relationships/image"/><Relationship Id="rId6" Target="../media/image8.png" Type="http://schemas.openxmlformats.org/officeDocument/2006/relationships/image"/><Relationship Id="rId7" Target="../media/image9.png" Type="http://schemas.openxmlformats.org/officeDocument/2006/relationships/image"/><Relationship Id="rId8" Target="../media/image10.png" Type="http://schemas.openxmlformats.org/officeDocument/2006/relationships/image"/><Relationship Id="rId9" Target="../media/image11.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9.jpeg" Type="http://schemas.openxmlformats.org/officeDocument/2006/relationships/image"/><Relationship Id="rId11" Target="../media/image20.png" Type="http://schemas.openxmlformats.org/officeDocument/2006/relationships/image"/><Relationship Id="rId12" Target="../media/image21.jpeg" Type="http://schemas.openxmlformats.org/officeDocument/2006/relationships/image"/><Relationship Id="rId13" Target="../media/image22.png" Type="http://schemas.openxmlformats.org/officeDocument/2006/relationships/image"/><Relationship Id="rId14" Target="../media/image23.png" Type="http://schemas.openxmlformats.org/officeDocument/2006/relationships/image"/><Relationship Id="rId15" Target="../media/image24.png" Type="http://schemas.openxmlformats.org/officeDocument/2006/relationships/image"/><Relationship Id="rId16" Target="../media/image25.png" Type="http://schemas.openxmlformats.org/officeDocument/2006/relationships/image"/><Relationship Id="rId17" Target="../media/image26.jpeg" Type="http://schemas.openxmlformats.org/officeDocument/2006/relationships/image"/><Relationship Id="rId18" Target="../media/image27.png" Type="http://schemas.openxmlformats.org/officeDocument/2006/relationships/image"/><Relationship Id="rId19" Target="../media/image28.png" Type="http://schemas.openxmlformats.org/officeDocument/2006/relationships/image"/><Relationship Id="rId2" Target="../media/image3.png" Type="http://schemas.openxmlformats.org/officeDocument/2006/relationships/image"/><Relationship Id="rId20" Target="../media/image29.png" Type="http://schemas.openxmlformats.org/officeDocument/2006/relationships/image"/><Relationship Id="rId21" Target="../media/image30.png" Type="http://schemas.openxmlformats.org/officeDocument/2006/relationships/image"/><Relationship Id="rId22" Target="../media/image31.jpeg" Type="http://schemas.openxmlformats.org/officeDocument/2006/relationships/image"/><Relationship Id="rId23" Target="../media/image4.jpeg" Type="http://schemas.openxmlformats.org/officeDocument/2006/relationships/image"/><Relationship Id="rId24" Target="../media/image32.png" Type="http://schemas.openxmlformats.org/officeDocument/2006/relationships/image"/><Relationship Id="rId25" Target="../media/image33.png" Type="http://schemas.openxmlformats.org/officeDocument/2006/relationships/image"/><Relationship Id="rId3" Target="../media/image12.jpeg" Type="http://schemas.openxmlformats.org/officeDocument/2006/relationships/image"/><Relationship Id="rId4" Target="../media/image13.png" Type="http://schemas.openxmlformats.org/officeDocument/2006/relationships/image"/><Relationship Id="rId5" Target="../media/image14.pn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4.png" Type="http://schemas.openxmlformats.org/officeDocument/2006/relationships/image"/><Relationship Id="rId3" Target="../media/image3.png" Type="http://schemas.openxmlformats.org/officeDocument/2006/relationships/image"/><Relationship Id="rId4" Target="../media/image35.png" Type="http://schemas.openxmlformats.org/officeDocument/2006/relationships/image"/><Relationship Id="rId5" Target="../media/image36.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png" Type="http://schemas.openxmlformats.org/officeDocument/2006/relationships/image"/><Relationship Id="rId3" Target="../media/image40.jpeg" Type="http://schemas.openxmlformats.org/officeDocument/2006/relationships/image"/><Relationship Id="rId4" Target="../media/image3.png" Type="http://schemas.openxmlformats.org/officeDocument/2006/relationships/image"/><Relationship Id="rId5" Target="../media/image41.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42.png" Type="http://schemas.openxmlformats.org/officeDocument/2006/relationships/image"/><Relationship Id="rId6" Target="../media/image43.png" Type="http://schemas.openxmlformats.org/officeDocument/2006/relationships/image"/><Relationship Id="rId7" Target="../media/image44.png" Type="http://schemas.openxmlformats.org/officeDocument/2006/relationships/image"/><Relationship Id="rId8" Target="../media/image45.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51.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46.png" Type="http://schemas.openxmlformats.org/officeDocument/2006/relationships/image"/><Relationship Id="rId6" Target="../media/image47.png" Type="http://schemas.openxmlformats.org/officeDocument/2006/relationships/image"/><Relationship Id="rId7" Target="../media/image48.png" Type="http://schemas.openxmlformats.org/officeDocument/2006/relationships/image"/><Relationship Id="rId8" Target="../media/image49.png" Type="http://schemas.openxmlformats.org/officeDocument/2006/relationships/image"/><Relationship Id="rId9" Target="../media/image50.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52.png" Type="http://schemas.openxmlformats.org/officeDocument/2006/relationships/image"/><Relationship Id="rId6" Target="../media/image53.png" Type="http://schemas.openxmlformats.org/officeDocument/2006/relationships/image"/><Relationship Id="rId7" Target="../media/image54.png" Type="http://schemas.openxmlformats.org/officeDocument/2006/relationships/image"/><Relationship Id="rId8" Target="../media/image55.png" Type="http://schemas.openxmlformats.org/officeDocument/2006/relationships/image"/><Relationship Id="rId9" Target="../media/image5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8.jpeg" Type="http://schemas.openxmlformats.org/officeDocument/2006/relationships/image"/><Relationship Id="rId11" Target="../media/image59.png" Type="http://schemas.openxmlformats.org/officeDocument/2006/relationships/image"/><Relationship Id="rId12" Target="../media/image60.pn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55.png" Type="http://schemas.openxmlformats.org/officeDocument/2006/relationships/image"/><Relationship Id="rId6" Target="../media/image56.png" Type="http://schemas.openxmlformats.org/officeDocument/2006/relationships/image"/><Relationship Id="rId7" Target="../media/image26.jpeg" Type="http://schemas.openxmlformats.org/officeDocument/2006/relationships/image"/><Relationship Id="rId8" Target="../media/image57.jpeg" Type="http://schemas.openxmlformats.org/officeDocument/2006/relationships/image"/><Relationship Id="rId9" Target="../media/image58.jpe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1.png" Type="http://schemas.openxmlformats.org/officeDocument/2006/relationships/image"/><Relationship Id="rId3" Target="../media/image62.png" Type="http://schemas.openxmlformats.org/officeDocument/2006/relationships/image"/><Relationship Id="rId4" Target="../media/image63.png" Type="http://schemas.openxmlformats.org/officeDocument/2006/relationships/image"/><Relationship Id="rId5" Target="../media/image64.png" Type="http://schemas.openxmlformats.org/officeDocument/2006/relationships/image"/><Relationship Id="rId6" Target="../media/image3.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0.png" Type="http://schemas.openxmlformats.org/officeDocument/2006/relationships/image"/><Relationship Id="rId2" Target="../media/image65.png" Type="http://schemas.openxmlformats.org/officeDocument/2006/relationships/image"/><Relationship Id="rId3" Target="../media/image3.png" Type="http://schemas.openxmlformats.org/officeDocument/2006/relationships/image"/><Relationship Id="rId4" Target="../media/image29.png" Type="http://schemas.openxmlformats.org/officeDocument/2006/relationships/image"/><Relationship Id="rId5" Target="../media/image66.png" Type="http://schemas.openxmlformats.org/officeDocument/2006/relationships/image"/><Relationship Id="rId6" Target="../media/image67.png" Type="http://schemas.openxmlformats.org/officeDocument/2006/relationships/image"/><Relationship Id="rId7" Target="../media/image27.png" Type="http://schemas.openxmlformats.org/officeDocument/2006/relationships/image"/><Relationship Id="rId8" Target="../media/image68.png" Type="http://schemas.openxmlformats.org/officeDocument/2006/relationships/image"/><Relationship Id="rId9" Target="../media/image6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71.png" Type="http://schemas.openxmlformats.org/officeDocument/2006/relationships/image"/><Relationship Id="rId6" Target="../media/image72.png" Type="http://schemas.openxmlformats.org/officeDocument/2006/relationships/image"/><Relationship Id="rId7" Target="../media/image73.png" Type="http://schemas.openxmlformats.org/officeDocument/2006/relationships/image"/><Relationship Id="rId8" Target="../media/image74.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79.jpeg" Type="http://schemas.openxmlformats.org/officeDocument/2006/relationships/image"/><Relationship Id="rId2" Target="../media/image3.png" Type="http://schemas.openxmlformats.org/officeDocument/2006/relationships/image"/><Relationship Id="rId3" Target="../media/image5.png" Type="http://schemas.openxmlformats.org/officeDocument/2006/relationships/image"/><Relationship Id="rId4" Target="../media/image6.svg" Type="http://schemas.openxmlformats.org/officeDocument/2006/relationships/image"/><Relationship Id="rId5" Target="../media/image75.jpeg" Type="http://schemas.openxmlformats.org/officeDocument/2006/relationships/image"/><Relationship Id="rId6" Target="../media/image76.jpeg" Type="http://schemas.openxmlformats.org/officeDocument/2006/relationships/image"/><Relationship Id="rId7" Target="../media/image77.jpeg" Type="http://schemas.openxmlformats.org/officeDocument/2006/relationships/image"/><Relationship Id="rId8" Target="../media/image4.jpeg" Type="http://schemas.openxmlformats.org/officeDocument/2006/relationships/image"/><Relationship Id="rId9" Target="../media/image78.jpe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85.jpeg" Type="http://schemas.openxmlformats.org/officeDocument/2006/relationships/image"/><Relationship Id="rId11" Target="../media/image86.jpeg" Type="http://schemas.openxmlformats.org/officeDocument/2006/relationships/image"/><Relationship Id="rId12" Target="../media/image87.jpeg" Type="http://schemas.openxmlformats.org/officeDocument/2006/relationships/image"/><Relationship Id="rId13" Target="../media/image88.jpeg" Type="http://schemas.openxmlformats.org/officeDocument/2006/relationships/image"/><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80.png" Type="http://schemas.openxmlformats.org/officeDocument/2006/relationships/image"/><Relationship Id="rId6" Target="../media/image81.png" Type="http://schemas.openxmlformats.org/officeDocument/2006/relationships/image"/><Relationship Id="rId7" Target="../media/image82.png" Type="http://schemas.openxmlformats.org/officeDocument/2006/relationships/image"/><Relationship Id="rId8" Target="../media/image83.png" Type="http://schemas.openxmlformats.org/officeDocument/2006/relationships/image"/><Relationship Id="rId9" Target="../media/image8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89.png" Type="http://schemas.openxmlformats.org/officeDocument/2006/relationships/image"/><Relationship Id="rId6" Target="../media/image90.png" Type="http://schemas.openxmlformats.org/officeDocument/2006/relationships/image"/><Relationship Id="rId7" Target="../media/image91.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92.png" Type="http://schemas.openxmlformats.org/officeDocument/2006/relationships/image"/><Relationship Id="rId5" Target="../media/image93.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94.png" Type="http://schemas.openxmlformats.org/officeDocument/2006/relationships/image"/><Relationship Id="rId5" Target="../media/image95.png" Type="http://schemas.openxmlformats.org/officeDocument/2006/relationships/image"/><Relationship Id="rId6" Target="../media/image96.png" Type="http://schemas.openxmlformats.org/officeDocument/2006/relationships/image"/><Relationship Id="rId7" Target="../media/image97.sv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98.png" Type="http://schemas.openxmlformats.org/officeDocument/2006/relationships/image"/><Relationship Id="rId5" Target="../media/image3.png" Type="http://schemas.openxmlformats.org/officeDocument/2006/relationships/image"/><Relationship Id="rId6" Target="../media/image99.png" Type="http://schemas.openxmlformats.org/officeDocument/2006/relationships/image"/><Relationship Id="rId7" Target="../media/image100.png" Type="http://schemas.openxmlformats.org/officeDocument/2006/relationships/image"/><Relationship Id="rId8" Target="../media/image101.pn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102.jpeg" Type="http://schemas.openxmlformats.org/officeDocument/2006/relationships/image"/><Relationship Id="rId6" Target="../media/image103.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04.png" Type="http://schemas.openxmlformats.org/officeDocument/2006/relationships/image"/><Relationship Id="rId4" Target="../media/image105.png" Type="http://schemas.openxmlformats.org/officeDocument/2006/relationships/image"/><Relationship Id="rId5" Target="../media/image106.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107.png" Type="http://schemas.openxmlformats.org/officeDocument/2006/relationships/image"/><Relationship Id="rId6" Target="../media/image21.jpe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08.png" Type="http://schemas.openxmlformats.org/officeDocument/2006/relationships/image"/><Relationship Id="rId4" Target="../media/image109.png" Type="http://schemas.openxmlformats.org/officeDocument/2006/relationships/image"/><Relationship Id="rId5" Target="../media/image110.png" Type="http://schemas.openxmlformats.org/officeDocument/2006/relationships/image"/><Relationship Id="rId6" Target="../media/image111.sv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12.png" Type="http://schemas.openxmlformats.org/officeDocument/2006/relationships/image"/><Relationship Id="rId4" Target="../media/image5.png" Type="http://schemas.openxmlformats.org/officeDocument/2006/relationships/image"/><Relationship Id="rId5" Target="../media/image6.sv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113.png" Type="http://schemas.openxmlformats.org/officeDocument/2006/relationships/image"/><Relationship Id="rId6" Target="../media/image114.pn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png" Type="http://schemas.openxmlformats.org/officeDocument/2006/relationships/image"/><Relationship Id="rId3" Target="../media/image6.svg" Type="http://schemas.openxmlformats.org/officeDocument/2006/relationships/image"/><Relationship Id="rId4" Target="../media/image3.png" Type="http://schemas.openxmlformats.org/officeDocument/2006/relationships/image"/><Relationship Id="rId5" Target="../media/image115.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6.png" Type="http://schemas.openxmlformats.org/officeDocument/2006/relationships/image"/><Relationship Id="rId3" Target="../media/image117.svg" Type="http://schemas.openxmlformats.org/officeDocument/2006/relationships/image"/><Relationship Id="rId4" Target="../media/image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6.png" Type="http://schemas.openxmlformats.org/officeDocument/2006/relationships/image"/><Relationship Id="rId3" Target="../media/image117.svg" Type="http://schemas.openxmlformats.org/officeDocument/2006/relationships/image"/><Relationship Id="rId4" Target="../media/image3.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png" Type="http://schemas.openxmlformats.org/officeDocument/2006/relationships/image"/><Relationship Id="rId3" Target="../media/image118.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19.png" Type="http://schemas.openxmlformats.org/officeDocument/2006/relationships/image"/><Relationship Id="rId3" Target="../media/image3.png" Type="http://schemas.openxmlformats.org/officeDocument/2006/relationships/image"/><Relationship Id="rId4" Target="../media/image120.png" Type="http://schemas.openxmlformats.org/officeDocument/2006/relationships/image"/><Relationship Id="rId5" Target="../media/image121.sv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195211" y="8079419"/>
            <a:ext cx="8174707" cy="810539"/>
            <a:chOff x="0" y="0"/>
            <a:chExt cx="10899610" cy="1080719"/>
          </a:xfrm>
        </p:grpSpPr>
        <p:sp>
          <p:nvSpPr>
            <p:cNvPr name="Freeform 3" id="3"/>
            <p:cNvSpPr/>
            <p:nvPr/>
          </p:nvSpPr>
          <p:spPr>
            <a:xfrm flipH="false" flipV="false" rot="0">
              <a:off x="0" y="0"/>
              <a:ext cx="10899522" cy="1080770"/>
            </a:xfrm>
            <a:custGeom>
              <a:avLst/>
              <a:gdLst/>
              <a:ahLst/>
              <a:cxnLst/>
              <a:rect r="r" b="b" t="t" l="l"/>
              <a:pathLst>
                <a:path h="1080770" w="10899522">
                  <a:moveTo>
                    <a:pt x="10724642" y="1080770"/>
                  </a:moveTo>
                  <a:lnTo>
                    <a:pt x="174879" y="1080770"/>
                  </a:lnTo>
                  <a:cubicBezTo>
                    <a:pt x="78486" y="1080770"/>
                    <a:pt x="0" y="1002157"/>
                    <a:pt x="0" y="905764"/>
                  </a:cubicBezTo>
                  <a:lnTo>
                    <a:pt x="0" y="174879"/>
                  </a:lnTo>
                  <a:cubicBezTo>
                    <a:pt x="0" y="78486"/>
                    <a:pt x="78486" y="0"/>
                    <a:pt x="174879" y="0"/>
                  </a:cubicBezTo>
                  <a:lnTo>
                    <a:pt x="10724642" y="0"/>
                  </a:lnTo>
                  <a:cubicBezTo>
                    <a:pt x="10821036" y="0"/>
                    <a:pt x="10899522" y="78486"/>
                    <a:pt x="10899522" y="174879"/>
                  </a:cubicBezTo>
                  <a:lnTo>
                    <a:pt x="10899522" y="905764"/>
                  </a:lnTo>
                  <a:cubicBezTo>
                    <a:pt x="10899522" y="1002157"/>
                    <a:pt x="10821036" y="1080643"/>
                    <a:pt x="10724642" y="1080643"/>
                  </a:cubicBezTo>
                  <a:close/>
                </a:path>
              </a:pathLst>
            </a:custGeom>
            <a:solidFill>
              <a:srgbClr val="F8A0D4"/>
            </a:solidFill>
          </p:spPr>
        </p:sp>
      </p:grpSp>
      <p:grpSp>
        <p:nvGrpSpPr>
          <p:cNvPr name="Group 4" id="4"/>
          <p:cNvGrpSpPr/>
          <p:nvPr/>
        </p:nvGrpSpPr>
        <p:grpSpPr>
          <a:xfrm rot="0">
            <a:off x="15687690" y="62227"/>
            <a:ext cx="2100786" cy="2100786"/>
            <a:chOff x="0" y="0"/>
            <a:chExt cx="2801048" cy="2801048"/>
          </a:xfrm>
        </p:grpSpPr>
        <p:sp>
          <p:nvSpPr>
            <p:cNvPr name="Freeform 5" id="5"/>
            <p:cNvSpPr/>
            <p:nvPr/>
          </p:nvSpPr>
          <p:spPr>
            <a:xfrm flipH="false" flipV="false" rot="0">
              <a:off x="0" y="0"/>
              <a:ext cx="2800985" cy="2800985"/>
            </a:xfrm>
            <a:custGeom>
              <a:avLst/>
              <a:gdLst/>
              <a:ahLst/>
              <a:cxnLst/>
              <a:rect r="r" b="b" t="t" l="l"/>
              <a:pathLst>
                <a:path h="2800985" w="2800985">
                  <a:moveTo>
                    <a:pt x="0" y="0"/>
                  </a:moveTo>
                  <a:lnTo>
                    <a:pt x="2800985" y="0"/>
                  </a:lnTo>
                  <a:lnTo>
                    <a:pt x="2800985" y="2800985"/>
                  </a:lnTo>
                  <a:lnTo>
                    <a:pt x="0" y="2800985"/>
                  </a:lnTo>
                  <a:lnTo>
                    <a:pt x="0" y="0"/>
                  </a:lnTo>
                  <a:close/>
                </a:path>
              </a:pathLst>
            </a:custGeom>
            <a:blipFill>
              <a:blip r:embed="rId2"/>
              <a:stretch>
                <a:fillRect l="0" t="0" r="-2" b="-2"/>
              </a:stretch>
            </a:blipFill>
          </p:spPr>
        </p:sp>
      </p:grpSp>
      <p:grpSp>
        <p:nvGrpSpPr>
          <p:cNvPr name="Group 6" id="6"/>
          <p:cNvGrpSpPr/>
          <p:nvPr/>
        </p:nvGrpSpPr>
        <p:grpSpPr>
          <a:xfrm rot="0">
            <a:off x="9864129" y="2513590"/>
            <a:ext cx="7395171" cy="5259819"/>
            <a:chOff x="0" y="0"/>
            <a:chExt cx="10200526" cy="7255129"/>
          </a:xfrm>
        </p:grpSpPr>
        <p:sp>
          <p:nvSpPr>
            <p:cNvPr name="Freeform 7" id="7"/>
            <p:cNvSpPr/>
            <p:nvPr/>
          </p:nvSpPr>
          <p:spPr>
            <a:xfrm flipH="false" flipV="false" rot="0">
              <a:off x="0" y="0"/>
              <a:ext cx="10200513" cy="7255129"/>
            </a:xfrm>
            <a:custGeom>
              <a:avLst/>
              <a:gdLst/>
              <a:ahLst/>
              <a:cxnLst/>
              <a:rect r="r" b="b" t="t" l="l"/>
              <a:pathLst>
                <a:path h="7255129" w="10200513">
                  <a:moveTo>
                    <a:pt x="551809" y="0"/>
                  </a:moveTo>
                  <a:lnTo>
                    <a:pt x="9648704" y="0"/>
                  </a:lnTo>
                  <a:cubicBezTo>
                    <a:pt x="9795053" y="0"/>
                    <a:pt x="9935408" y="58137"/>
                    <a:pt x="10038892" y="161621"/>
                  </a:cubicBezTo>
                  <a:cubicBezTo>
                    <a:pt x="10142376" y="265105"/>
                    <a:pt x="10200513" y="405460"/>
                    <a:pt x="10200513" y="551809"/>
                  </a:cubicBezTo>
                  <a:lnTo>
                    <a:pt x="10200513" y="6703320"/>
                  </a:lnTo>
                  <a:cubicBezTo>
                    <a:pt x="10200513" y="6849670"/>
                    <a:pt x="10142376" y="6990024"/>
                    <a:pt x="10038892" y="7093508"/>
                  </a:cubicBezTo>
                  <a:cubicBezTo>
                    <a:pt x="9935408" y="7196992"/>
                    <a:pt x="9795053" y="7255129"/>
                    <a:pt x="9648704" y="7255129"/>
                  </a:cubicBezTo>
                  <a:lnTo>
                    <a:pt x="551809" y="7255129"/>
                  </a:lnTo>
                  <a:cubicBezTo>
                    <a:pt x="405460" y="7255129"/>
                    <a:pt x="265105" y="7196992"/>
                    <a:pt x="161621" y="7093508"/>
                  </a:cubicBezTo>
                  <a:cubicBezTo>
                    <a:pt x="58137" y="6990024"/>
                    <a:pt x="0" y="6849670"/>
                    <a:pt x="0" y="6703320"/>
                  </a:cubicBezTo>
                  <a:lnTo>
                    <a:pt x="0" y="551809"/>
                  </a:lnTo>
                  <a:cubicBezTo>
                    <a:pt x="0" y="405460"/>
                    <a:pt x="58137" y="265105"/>
                    <a:pt x="161621" y="161621"/>
                  </a:cubicBezTo>
                  <a:cubicBezTo>
                    <a:pt x="265105" y="58137"/>
                    <a:pt x="405460" y="0"/>
                    <a:pt x="551809" y="0"/>
                  </a:cubicBezTo>
                  <a:close/>
                </a:path>
              </a:pathLst>
            </a:custGeom>
            <a:blipFill>
              <a:blip r:embed="rId3"/>
              <a:stretch>
                <a:fillRect l="0" t="-32" r="0" b="-32"/>
              </a:stretch>
            </a:blipFill>
          </p:spPr>
        </p:sp>
      </p:grpSp>
      <p:sp>
        <p:nvSpPr>
          <p:cNvPr name="TextBox 8" id="8"/>
          <p:cNvSpPr txBox="true"/>
          <p:nvPr/>
        </p:nvSpPr>
        <p:spPr>
          <a:xfrm rot="0">
            <a:off x="1325461" y="2239213"/>
            <a:ext cx="8115300" cy="5388369"/>
          </a:xfrm>
          <a:prstGeom prst="rect">
            <a:avLst/>
          </a:prstGeom>
        </p:spPr>
        <p:txBody>
          <a:bodyPr anchor="t" rtlCol="false" tIns="0" lIns="0" bIns="0" rIns="0">
            <a:spAutoFit/>
          </a:bodyPr>
          <a:lstStyle/>
          <a:p>
            <a:pPr algn="l">
              <a:lnSpc>
                <a:spcPts val="10483"/>
              </a:lnSpc>
            </a:pPr>
            <a:r>
              <a:rPr lang="en-US" sz="8592">
                <a:solidFill>
                  <a:srgbClr val="000000"/>
                </a:solidFill>
                <a:latin typeface="Times New Roman"/>
                <a:ea typeface="Times New Roman"/>
                <a:cs typeface="Times New Roman"/>
                <a:sym typeface="Times New Roman"/>
              </a:rPr>
              <a:t>WASTE SEGREGATION &amp; PLASTIC REDUCTION</a:t>
            </a:r>
          </a:p>
        </p:txBody>
      </p:sp>
      <p:sp>
        <p:nvSpPr>
          <p:cNvPr name="TextBox 9" id="9"/>
          <p:cNvSpPr txBox="true"/>
          <p:nvPr/>
        </p:nvSpPr>
        <p:spPr>
          <a:xfrm rot="0">
            <a:off x="1711466" y="7689456"/>
            <a:ext cx="7343289" cy="1047750"/>
          </a:xfrm>
          <a:prstGeom prst="rect">
            <a:avLst/>
          </a:prstGeom>
        </p:spPr>
        <p:txBody>
          <a:bodyPr anchor="t" rtlCol="false" tIns="0" lIns="0" bIns="0" rIns="0">
            <a:spAutoFit/>
          </a:bodyPr>
          <a:lstStyle/>
          <a:p>
            <a:pPr algn="l">
              <a:lnSpc>
                <a:spcPts val="4199"/>
              </a:lnSpc>
            </a:pPr>
          </a:p>
          <a:p>
            <a:pPr algn="l">
              <a:lnSpc>
                <a:spcPts val="4199"/>
              </a:lnSpc>
            </a:pPr>
            <a:r>
              <a:rPr lang="en-US" sz="2999" b="true">
                <a:solidFill>
                  <a:srgbClr val="FFFFFF"/>
                </a:solidFill>
                <a:latin typeface="Times New Roman Bold"/>
                <a:ea typeface="Times New Roman Bold"/>
                <a:cs typeface="Times New Roman Bold"/>
                <a:sym typeface="Times New Roman Bold"/>
              </a:rPr>
              <a:t>VIDYASHILP ACADEMY, BANGALORE</a:t>
            </a:r>
          </a:p>
        </p:txBody>
      </p:sp>
      <p:sp>
        <p:nvSpPr>
          <p:cNvPr name="TextBox 10" id="10"/>
          <p:cNvSpPr txBox="true"/>
          <p:nvPr/>
        </p:nvSpPr>
        <p:spPr>
          <a:xfrm rot="0">
            <a:off x="1325461" y="1474673"/>
            <a:ext cx="9073447" cy="516890"/>
          </a:xfrm>
          <a:prstGeom prst="rect">
            <a:avLst/>
          </a:prstGeom>
        </p:spPr>
        <p:txBody>
          <a:bodyPr anchor="t" rtlCol="false" tIns="0" lIns="0" bIns="0" rIns="0">
            <a:spAutoFit/>
          </a:bodyPr>
          <a:lstStyle/>
          <a:p>
            <a:pPr algn="l">
              <a:lnSpc>
                <a:spcPts val="4059"/>
              </a:lnSpc>
            </a:pPr>
            <a:r>
              <a:rPr lang="en-US" sz="2899" b="true">
                <a:solidFill>
                  <a:srgbClr val="0C3191"/>
                </a:solidFill>
                <a:latin typeface="Times New Roman Bold"/>
                <a:ea typeface="Times New Roman Bold"/>
                <a:cs typeface="Times New Roman Bold"/>
                <a:sym typeface="Times New Roman Bold"/>
              </a:rPr>
              <a:t>PROJECT TITLE: </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4800" y="0"/>
            <a:ext cx="19092120" cy="10452144"/>
            <a:chOff x="0" y="0"/>
            <a:chExt cx="25456159" cy="13936193"/>
          </a:xfrm>
        </p:grpSpPr>
        <p:sp>
          <p:nvSpPr>
            <p:cNvPr name="Freeform 3" id="3"/>
            <p:cNvSpPr/>
            <p:nvPr/>
          </p:nvSpPr>
          <p:spPr>
            <a:xfrm flipH="false" flipV="false" rot="0">
              <a:off x="0" y="0"/>
              <a:ext cx="25456133" cy="13936218"/>
            </a:xfrm>
            <a:custGeom>
              <a:avLst/>
              <a:gdLst/>
              <a:ahLst/>
              <a:cxnLst/>
              <a:rect r="r" b="b" t="t" l="l"/>
              <a:pathLst>
                <a:path h="13936218" w="25456133">
                  <a:moveTo>
                    <a:pt x="24945212" y="13936218"/>
                  </a:moveTo>
                  <a:lnTo>
                    <a:pt x="510921" y="13936218"/>
                  </a:lnTo>
                  <a:cubicBezTo>
                    <a:pt x="229362" y="13936218"/>
                    <a:pt x="0" y="13701268"/>
                    <a:pt x="0" y="13412851"/>
                  </a:cubicBezTo>
                  <a:lnTo>
                    <a:pt x="0" y="523367"/>
                  </a:lnTo>
                  <a:cubicBezTo>
                    <a:pt x="0" y="234950"/>
                    <a:pt x="229362" y="0"/>
                    <a:pt x="510921" y="0"/>
                  </a:cubicBezTo>
                  <a:lnTo>
                    <a:pt x="24945212" y="0"/>
                  </a:lnTo>
                  <a:cubicBezTo>
                    <a:pt x="25226772" y="0"/>
                    <a:pt x="25456133" y="234950"/>
                    <a:pt x="25456133" y="523367"/>
                  </a:cubicBezTo>
                  <a:lnTo>
                    <a:pt x="25456133" y="13412851"/>
                  </a:lnTo>
                  <a:cubicBezTo>
                    <a:pt x="25456133" y="13701140"/>
                    <a:pt x="25226772" y="13936218"/>
                    <a:pt x="24945212" y="13936218"/>
                  </a:cubicBezTo>
                  <a:close/>
                </a:path>
              </a:pathLst>
            </a:custGeom>
            <a:solidFill>
              <a:srgbClr val="FFD23F"/>
            </a:solidFill>
          </p:spPr>
        </p:sp>
      </p:grpSp>
      <p:grpSp>
        <p:nvGrpSpPr>
          <p:cNvPr name="Group 4" id="4"/>
          <p:cNvGrpSpPr/>
          <p:nvPr/>
        </p:nvGrpSpPr>
        <p:grpSpPr>
          <a:xfrm rot="0">
            <a:off x="689582" y="607862"/>
            <a:ext cx="16908836" cy="9236420"/>
            <a:chOff x="0" y="0"/>
            <a:chExt cx="22545114" cy="12315227"/>
          </a:xfrm>
        </p:grpSpPr>
        <p:sp>
          <p:nvSpPr>
            <p:cNvPr name="Freeform 5" id="5"/>
            <p:cNvSpPr/>
            <p:nvPr/>
          </p:nvSpPr>
          <p:spPr>
            <a:xfrm flipH="false" flipV="false" rot="0">
              <a:off x="0" y="0"/>
              <a:ext cx="22545126" cy="12315290"/>
            </a:xfrm>
            <a:custGeom>
              <a:avLst/>
              <a:gdLst/>
              <a:ahLst/>
              <a:cxnLst/>
              <a:rect r="r" b="b" t="t" l="l"/>
              <a:pathLst>
                <a:path h="12315290" w="22545126">
                  <a:moveTo>
                    <a:pt x="22013233" y="12315290"/>
                  </a:moveTo>
                  <a:lnTo>
                    <a:pt x="531894" y="12315290"/>
                  </a:lnTo>
                  <a:cubicBezTo>
                    <a:pt x="238853" y="12315290"/>
                    <a:pt x="0" y="12078983"/>
                    <a:pt x="0" y="11788995"/>
                  </a:cubicBezTo>
                  <a:lnTo>
                    <a:pt x="0" y="526299"/>
                  </a:lnTo>
                  <a:cubicBezTo>
                    <a:pt x="0" y="236311"/>
                    <a:pt x="238853" y="0"/>
                    <a:pt x="531894" y="0"/>
                  </a:cubicBezTo>
                  <a:lnTo>
                    <a:pt x="22013233" y="0"/>
                  </a:lnTo>
                  <a:cubicBezTo>
                    <a:pt x="22306274" y="0"/>
                    <a:pt x="22545126" y="236311"/>
                    <a:pt x="22545126" y="526299"/>
                  </a:cubicBezTo>
                  <a:lnTo>
                    <a:pt x="22545126" y="11788995"/>
                  </a:lnTo>
                  <a:cubicBezTo>
                    <a:pt x="22545126" y="12078983"/>
                    <a:pt x="22306274" y="12315290"/>
                    <a:pt x="22013233" y="12315290"/>
                  </a:cubicBezTo>
                  <a:close/>
                </a:path>
              </a:pathLst>
            </a:custGeom>
            <a:solidFill>
              <a:srgbClr val="FFFFFF"/>
            </a:solidFill>
          </p:spPr>
        </p:sp>
      </p:grpSp>
      <p:grpSp>
        <p:nvGrpSpPr>
          <p:cNvPr name="Group 6" id="6"/>
          <p:cNvGrpSpPr/>
          <p:nvPr/>
        </p:nvGrpSpPr>
        <p:grpSpPr>
          <a:xfrm rot="0">
            <a:off x="15685332" y="438988"/>
            <a:ext cx="1962683" cy="1962683"/>
            <a:chOff x="0" y="0"/>
            <a:chExt cx="2616911" cy="2616911"/>
          </a:xfrm>
        </p:grpSpPr>
        <p:sp>
          <p:nvSpPr>
            <p:cNvPr name="Freeform 7" id="7"/>
            <p:cNvSpPr/>
            <p:nvPr/>
          </p:nvSpPr>
          <p:spPr>
            <a:xfrm flipH="false" flipV="false" rot="0">
              <a:off x="0" y="0"/>
              <a:ext cx="2616962" cy="2616962"/>
            </a:xfrm>
            <a:custGeom>
              <a:avLst/>
              <a:gdLst/>
              <a:ahLst/>
              <a:cxnLst/>
              <a:rect r="r" b="b" t="t" l="l"/>
              <a:pathLst>
                <a:path h="2616962" w="2616962">
                  <a:moveTo>
                    <a:pt x="0" y="0"/>
                  </a:moveTo>
                  <a:lnTo>
                    <a:pt x="2616962" y="0"/>
                  </a:lnTo>
                  <a:lnTo>
                    <a:pt x="2616962" y="2616962"/>
                  </a:lnTo>
                  <a:lnTo>
                    <a:pt x="0" y="2616962"/>
                  </a:lnTo>
                  <a:lnTo>
                    <a:pt x="0" y="0"/>
                  </a:lnTo>
                  <a:close/>
                </a:path>
              </a:pathLst>
            </a:custGeom>
            <a:blipFill>
              <a:blip r:embed="rId2"/>
              <a:stretch>
                <a:fillRect l="0" t="0" r="1" b="1"/>
              </a:stretch>
            </a:blipFill>
          </p:spPr>
        </p:sp>
      </p:grpSp>
      <p:sp>
        <p:nvSpPr>
          <p:cNvPr name="TextBox 8" id="8"/>
          <p:cNvSpPr txBox="true"/>
          <p:nvPr/>
        </p:nvSpPr>
        <p:spPr>
          <a:xfrm rot="0">
            <a:off x="4166650" y="907162"/>
            <a:ext cx="10149220" cy="1366058"/>
          </a:xfrm>
          <a:prstGeom prst="rect">
            <a:avLst/>
          </a:prstGeom>
        </p:spPr>
        <p:txBody>
          <a:bodyPr anchor="t" rtlCol="false" tIns="0" lIns="0" bIns="0" rIns="0">
            <a:spAutoFit/>
          </a:bodyPr>
          <a:lstStyle/>
          <a:p>
            <a:pPr algn="ctr">
              <a:lnSpc>
                <a:spcPts val="5259"/>
              </a:lnSpc>
            </a:pPr>
            <a:r>
              <a:rPr lang="en-US" sz="4533" b="true">
                <a:solidFill>
                  <a:srgbClr val="000000"/>
                </a:solidFill>
                <a:latin typeface="Times New Roman Bold"/>
                <a:ea typeface="Times New Roman Bold"/>
                <a:cs typeface="Times New Roman Bold"/>
                <a:sym typeface="Times New Roman Bold"/>
              </a:rPr>
              <a:t>BUILDING A SUSTAINABLE SCHOOL ECOSYSTEM</a:t>
            </a:r>
          </a:p>
        </p:txBody>
      </p:sp>
      <p:sp>
        <p:nvSpPr>
          <p:cNvPr name="TextBox 9" id="9"/>
          <p:cNvSpPr txBox="true"/>
          <p:nvPr/>
        </p:nvSpPr>
        <p:spPr>
          <a:xfrm rot="0">
            <a:off x="1547376" y="3180766"/>
            <a:ext cx="8619195" cy="1962734"/>
          </a:xfrm>
          <a:prstGeom prst="rect">
            <a:avLst/>
          </a:prstGeom>
        </p:spPr>
        <p:txBody>
          <a:bodyPr anchor="t" rtlCol="false" tIns="0" lIns="0" bIns="0" rIns="0">
            <a:spAutoFit/>
          </a:bodyPr>
          <a:lstStyle/>
          <a:p>
            <a:pPr algn="l">
              <a:lnSpc>
                <a:spcPts val="3117"/>
              </a:lnSpc>
            </a:pPr>
            <a:r>
              <a:rPr lang="en-US" sz="2227" b="true">
                <a:solidFill>
                  <a:srgbClr val="545454"/>
                </a:solidFill>
                <a:latin typeface="Times New Roman Bold"/>
                <a:ea typeface="Times New Roman Bold"/>
                <a:cs typeface="Times New Roman Bold"/>
                <a:sym typeface="Times New Roman Bold"/>
              </a:rPr>
              <a:t>Our Campus Waste Segregation and Plastic Reduction initiative aims to build a zero-waste community where sustainable choices become a way of life. By reducing plastic use, strengthening waste segregation, and promoting reuse and recycling, the initiative fosters a cleaner, more sustainable campus and a culture of responsible consumption.</a:t>
            </a:r>
          </a:p>
        </p:txBody>
      </p:sp>
      <p:sp>
        <p:nvSpPr>
          <p:cNvPr name="TextBox 10" id="10"/>
          <p:cNvSpPr txBox="true"/>
          <p:nvPr/>
        </p:nvSpPr>
        <p:spPr>
          <a:xfrm rot="0">
            <a:off x="1547376" y="6590124"/>
            <a:ext cx="8619195" cy="2353259"/>
          </a:xfrm>
          <a:prstGeom prst="rect">
            <a:avLst/>
          </a:prstGeom>
        </p:spPr>
        <p:txBody>
          <a:bodyPr anchor="t" rtlCol="false" tIns="0" lIns="0" bIns="0" rIns="0">
            <a:spAutoFit/>
          </a:bodyPr>
          <a:lstStyle/>
          <a:p>
            <a:pPr algn="l">
              <a:lnSpc>
                <a:spcPts val="3117"/>
              </a:lnSpc>
            </a:pPr>
            <a:r>
              <a:rPr lang="en-US" sz="2227" b="true">
                <a:solidFill>
                  <a:srgbClr val="545454"/>
                </a:solidFill>
                <a:latin typeface="Times New Roman Bold"/>
                <a:ea typeface="Times New Roman Bold"/>
                <a:cs typeface="Times New Roman Bold"/>
                <a:sym typeface="Times New Roman Bold"/>
              </a:rPr>
              <a:t>T</a:t>
            </a:r>
            <a:r>
              <a:rPr lang="en-US" sz="2227" b="true">
                <a:solidFill>
                  <a:srgbClr val="545454"/>
                </a:solidFill>
                <a:latin typeface="Times New Roman Bold"/>
                <a:ea typeface="Times New Roman Bold"/>
                <a:cs typeface="Times New Roman Bold"/>
                <a:sym typeface="Times New Roman Bold"/>
              </a:rPr>
              <a:t>o foster responsible waste management by promoting waste segregation at source, reducing single-use plastics, and encouraging environmentally conscious practices. The initiative envisions a sustainable, circular campus where waste is transformed into valuable resources, responsible consumption becomes a daily habit, and students grow into environmentally conscious changemakers.</a:t>
            </a:r>
          </a:p>
        </p:txBody>
      </p:sp>
      <p:sp>
        <p:nvSpPr>
          <p:cNvPr name="TextBox 11" id="11"/>
          <p:cNvSpPr txBox="true"/>
          <p:nvPr/>
        </p:nvSpPr>
        <p:spPr>
          <a:xfrm rot="0">
            <a:off x="1515543" y="5858127"/>
            <a:ext cx="12260940" cy="542925"/>
          </a:xfrm>
          <a:prstGeom prst="rect">
            <a:avLst/>
          </a:prstGeom>
        </p:spPr>
        <p:txBody>
          <a:bodyPr anchor="t" rtlCol="false" tIns="0" lIns="0" bIns="0" rIns="0">
            <a:spAutoFit/>
          </a:bodyPr>
          <a:lstStyle/>
          <a:p>
            <a:pPr algn="l">
              <a:lnSpc>
                <a:spcPts val="4200"/>
              </a:lnSpc>
            </a:pPr>
            <a:r>
              <a:rPr lang="en-US" sz="3000" b="true">
                <a:solidFill>
                  <a:srgbClr val="FF0000"/>
                </a:solidFill>
                <a:latin typeface="Times New Roman Bold"/>
                <a:ea typeface="Times New Roman Bold"/>
                <a:cs typeface="Times New Roman Bold"/>
                <a:sym typeface="Times New Roman Bold"/>
              </a:rPr>
              <a:t>PROJECT VISION</a:t>
            </a:r>
          </a:p>
        </p:txBody>
      </p:sp>
      <p:sp>
        <p:nvSpPr>
          <p:cNvPr name="TextBox 12" id="12"/>
          <p:cNvSpPr txBox="true"/>
          <p:nvPr/>
        </p:nvSpPr>
        <p:spPr>
          <a:xfrm rot="0">
            <a:off x="1547376" y="2427960"/>
            <a:ext cx="12260940" cy="542925"/>
          </a:xfrm>
          <a:prstGeom prst="rect">
            <a:avLst/>
          </a:prstGeom>
        </p:spPr>
        <p:txBody>
          <a:bodyPr anchor="t" rtlCol="false" tIns="0" lIns="0" bIns="0" rIns="0">
            <a:spAutoFit/>
          </a:bodyPr>
          <a:lstStyle/>
          <a:p>
            <a:pPr algn="l">
              <a:lnSpc>
                <a:spcPts val="4200"/>
              </a:lnSpc>
            </a:pPr>
            <a:r>
              <a:rPr lang="en-US" sz="3000" b="true">
                <a:solidFill>
                  <a:srgbClr val="E5243B"/>
                </a:solidFill>
                <a:latin typeface="Times New Roman Bold"/>
                <a:ea typeface="Times New Roman Bold"/>
                <a:cs typeface="Times New Roman Bold"/>
                <a:sym typeface="Times New Roman Bold"/>
              </a:rPr>
              <a:t>PROJECT AIM</a:t>
            </a:r>
          </a:p>
        </p:txBody>
      </p:sp>
      <p:grpSp>
        <p:nvGrpSpPr>
          <p:cNvPr name="Group 13" id="13"/>
          <p:cNvGrpSpPr/>
          <p:nvPr/>
        </p:nvGrpSpPr>
        <p:grpSpPr>
          <a:xfrm rot="0">
            <a:off x="10626665" y="2995520"/>
            <a:ext cx="6040009" cy="4295959"/>
            <a:chOff x="0" y="0"/>
            <a:chExt cx="10200526" cy="7255129"/>
          </a:xfrm>
        </p:grpSpPr>
        <p:sp>
          <p:nvSpPr>
            <p:cNvPr name="Freeform 14" id="14"/>
            <p:cNvSpPr/>
            <p:nvPr/>
          </p:nvSpPr>
          <p:spPr>
            <a:xfrm flipH="false" flipV="false" rot="0">
              <a:off x="0" y="0"/>
              <a:ext cx="10200513" cy="7255129"/>
            </a:xfrm>
            <a:custGeom>
              <a:avLst/>
              <a:gdLst/>
              <a:ahLst/>
              <a:cxnLst/>
              <a:rect r="r" b="b" t="t" l="l"/>
              <a:pathLst>
                <a:path h="7255129" w="10200513">
                  <a:moveTo>
                    <a:pt x="675615" y="0"/>
                  </a:moveTo>
                  <a:lnTo>
                    <a:pt x="9524898" y="0"/>
                  </a:lnTo>
                  <a:cubicBezTo>
                    <a:pt x="9898030" y="0"/>
                    <a:pt x="10200513" y="302483"/>
                    <a:pt x="10200513" y="675615"/>
                  </a:cubicBezTo>
                  <a:lnTo>
                    <a:pt x="10200513" y="6579515"/>
                  </a:lnTo>
                  <a:cubicBezTo>
                    <a:pt x="10200513" y="6758698"/>
                    <a:pt x="10129332" y="6930544"/>
                    <a:pt x="10002630" y="7057246"/>
                  </a:cubicBezTo>
                  <a:cubicBezTo>
                    <a:pt x="9875927" y="7183948"/>
                    <a:pt x="9704082" y="7255129"/>
                    <a:pt x="9524898" y="7255129"/>
                  </a:cubicBezTo>
                  <a:lnTo>
                    <a:pt x="675615" y="7255129"/>
                  </a:lnTo>
                  <a:cubicBezTo>
                    <a:pt x="496431" y="7255129"/>
                    <a:pt x="324585" y="7183948"/>
                    <a:pt x="197883" y="7057246"/>
                  </a:cubicBezTo>
                  <a:cubicBezTo>
                    <a:pt x="71181" y="6930544"/>
                    <a:pt x="0" y="6758698"/>
                    <a:pt x="0" y="6579515"/>
                  </a:cubicBezTo>
                  <a:lnTo>
                    <a:pt x="0" y="675615"/>
                  </a:lnTo>
                  <a:cubicBezTo>
                    <a:pt x="0" y="496431"/>
                    <a:pt x="71181" y="324585"/>
                    <a:pt x="197883" y="197883"/>
                  </a:cubicBezTo>
                  <a:cubicBezTo>
                    <a:pt x="324585" y="71181"/>
                    <a:pt x="496431" y="0"/>
                    <a:pt x="675615" y="0"/>
                  </a:cubicBezTo>
                  <a:close/>
                </a:path>
              </a:pathLst>
            </a:custGeom>
            <a:blipFill>
              <a:blip r:embed="rId3"/>
              <a:stretch>
                <a:fillRect l="0" t="-2988" r="0" b="-2988"/>
              </a:stretch>
            </a:blipFill>
          </p:spPr>
        </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2038137"/>
            <a:ext cx="16203284" cy="1598846"/>
            <a:chOff x="0" y="0"/>
            <a:chExt cx="21311972" cy="2102942"/>
          </a:xfrm>
        </p:grpSpPr>
        <p:sp>
          <p:nvSpPr>
            <p:cNvPr name="Freeform 3" id="3"/>
            <p:cNvSpPr/>
            <p:nvPr/>
          </p:nvSpPr>
          <p:spPr>
            <a:xfrm flipH="false" flipV="false" rot="0">
              <a:off x="0" y="0"/>
              <a:ext cx="21311997" cy="2102993"/>
            </a:xfrm>
            <a:custGeom>
              <a:avLst/>
              <a:gdLst/>
              <a:ahLst/>
              <a:cxnLst/>
              <a:rect r="r" b="b" t="t" l="l"/>
              <a:pathLst>
                <a:path h="2102993" w="21311997">
                  <a:moveTo>
                    <a:pt x="21114765" y="2102993"/>
                  </a:moveTo>
                  <a:lnTo>
                    <a:pt x="197231" y="2102993"/>
                  </a:lnTo>
                  <a:cubicBezTo>
                    <a:pt x="88519" y="2102993"/>
                    <a:pt x="0" y="2014347"/>
                    <a:pt x="0" y="1905762"/>
                  </a:cubicBezTo>
                  <a:lnTo>
                    <a:pt x="0" y="197231"/>
                  </a:lnTo>
                  <a:cubicBezTo>
                    <a:pt x="0" y="88519"/>
                    <a:pt x="88519" y="0"/>
                    <a:pt x="197231" y="0"/>
                  </a:cubicBezTo>
                  <a:lnTo>
                    <a:pt x="21114765" y="0"/>
                  </a:lnTo>
                  <a:cubicBezTo>
                    <a:pt x="21223478" y="0"/>
                    <a:pt x="21311997" y="88519"/>
                    <a:pt x="21311997" y="197231"/>
                  </a:cubicBezTo>
                  <a:lnTo>
                    <a:pt x="21311997" y="1905762"/>
                  </a:lnTo>
                  <a:cubicBezTo>
                    <a:pt x="21311997" y="2014474"/>
                    <a:pt x="21223478" y="2102993"/>
                    <a:pt x="21114765" y="2102993"/>
                  </a:cubicBezTo>
                  <a:close/>
                </a:path>
              </a:pathLst>
            </a:custGeom>
            <a:solidFill>
              <a:srgbClr val="FF8F4A"/>
            </a:solidFill>
          </p:spPr>
        </p:sp>
      </p:grpSp>
      <p:grpSp>
        <p:nvGrpSpPr>
          <p:cNvPr name="Group 4" id="4"/>
          <p:cNvGrpSpPr/>
          <p:nvPr/>
        </p:nvGrpSpPr>
        <p:grpSpPr>
          <a:xfrm rot="0">
            <a:off x="1037197" y="3827324"/>
            <a:ext cx="16203284" cy="1634167"/>
            <a:chOff x="0" y="0"/>
            <a:chExt cx="21311972" cy="2149399"/>
          </a:xfrm>
        </p:grpSpPr>
        <p:sp>
          <p:nvSpPr>
            <p:cNvPr name="Freeform 5" id="5"/>
            <p:cNvSpPr/>
            <p:nvPr/>
          </p:nvSpPr>
          <p:spPr>
            <a:xfrm flipH="false" flipV="false" rot="0">
              <a:off x="0" y="0"/>
              <a:ext cx="21311997" cy="2149475"/>
            </a:xfrm>
            <a:custGeom>
              <a:avLst/>
              <a:gdLst/>
              <a:ahLst/>
              <a:cxnLst/>
              <a:rect r="r" b="b" t="t" l="l"/>
              <a:pathLst>
                <a:path h="2149475" w="21311997">
                  <a:moveTo>
                    <a:pt x="21114765" y="2149348"/>
                  </a:moveTo>
                  <a:lnTo>
                    <a:pt x="197231" y="2149348"/>
                  </a:lnTo>
                  <a:cubicBezTo>
                    <a:pt x="88519" y="2149348"/>
                    <a:pt x="0" y="2060829"/>
                    <a:pt x="0" y="1952244"/>
                  </a:cubicBezTo>
                  <a:lnTo>
                    <a:pt x="0" y="197231"/>
                  </a:lnTo>
                  <a:cubicBezTo>
                    <a:pt x="0" y="88519"/>
                    <a:pt x="88519" y="0"/>
                    <a:pt x="197231" y="0"/>
                  </a:cubicBezTo>
                  <a:lnTo>
                    <a:pt x="21114765" y="0"/>
                  </a:lnTo>
                  <a:cubicBezTo>
                    <a:pt x="21223478" y="0"/>
                    <a:pt x="21311997" y="88519"/>
                    <a:pt x="21311997" y="197231"/>
                  </a:cubicBezTo>
                  <a:lnTo>
                    <a:pt x="21311997" y="1952244"/>
                  </a:lnTo>
                  <a:cubicBezTo>
                    <a:pt x="21311997" y="2060956"/>
                    <a:pt x="21223478" y="2149475"/>
                    <a:pt x="21114765" y="2149475"/>
                  </a:cubicBezTo>
                  <a:close/>
                </a:path>
              </a:pathLst>
            </a:custGeom>
            <a:solidFill>
              <a:srgbClr val="26BDE2"/>
            </a:solidFill>
          </p:spPr>
        </p:sp>
      </p:grpSp>
      <p:grpSp>
        <p:nvGrpSpPr>
          <p:cNvPr name="Group 6" id="6"/>
          <p:cNvGrpSpPr/>
          <p:nvPr/>
        </p:nvGrpSpPr>
        <p:grpSpPr>
          <a:xfrm rot="0">
            <a:off x="1056016" y="5708107"/>
            <a:ext cx="16203284" cy="1598846"/>
            <a:chOff x="0" y="0"/>
            <a:chExt cx="21311972" cy="2102942"/>
          </a:xfrm>
        </p:grpSpPr>
        <p:sp>
          <p:nvSpPr>
            <p:cNvPr name="Freeform 7" id="7"/>
            <p:cNvSpPr/>
            <p:nvPr/>
          </p:nvSpPr>
          <p:spPr>
            <a:xfrm flipH="false" flipV="false" rot="0">
              <a:off x="0" y="0"/>
              <a:ext cx="21311997" cy="2102993"/>
            </a:xfrm>
            <a:custGeom>
              <a:avLst/>
              <a:gdLst/>
              <a:ahLst/>
              <a:cxnLst/>
              <a:rect r="r" b="b" t="t" l="l"/>
              <a:pathLst>
                <a:path h="2102993" w="21311997">
                  <a:moveTo>
                    <a:pt x="21114765" y="2102993"/>
                  </a:moveTo>
                  <a:lnTo>
                    <a:pt x="197231" y="2102993"/>
                  </a:lnTo>
                  <a:cubicBezTo>
                    <a:pt x="88519" y="2102993"/>
                    <a:pt x="0" y="2014347"/>
                    <a:pt x="0" y="1905762"/>
                  </a:cubicBezTo>
                  <a:lnTo>
                    <a:pt x="0" y="197231"/>
                  </a:lnTo>
                  <a:cubicBezTo>
                    <a:pt x="0" y="88519"/>
                    <a:pt x="88519" y="0"/>
                    <a:pt x="197231" y="0"/>
                  </a:cubicBezTo>
                  <a:lnTo>
                    <a:pt x="21114765" y="0"/>
                  </a:lnTo>
                  <a:cubicBezTo>
                    <a:pt x="21223478" y="0"/>
                    <a:pt x="21311997" y="88519"/>
                    <a:pt x="21311997" y="197231"/>
                  </a:cubicBezTo>
                  <a:lnTo>
                    <a:pt x="21311997" y="1905762"/>
                  </a:lnTo>
                  <a:cubicBezTo>
                    <a:pt x="21311997" y="2014474"/>
                    <a:pt x="21223478" y="2102993"/>
                    <a:pt x="21114765" y="2102993"/>
                  </a:cubicBezTo>
                  <a:close/>
                </a:path>
              </a:pathLst>
            </a:custGeom>
            <a:solidFill>
              <a:srgbClr val="64D835"/>
            </a:solidFill>
          </p:spPr>
        </p:sp>
      </p:grpSp>
      <p:sp>
        <p:nvSpPr>
          <p:cNvPr name="Freeform 8" id="8"/>
          <p:cNvSpPr/>
          <p:nvPr/>
        </p:nvSpPr>
        <p:spPr>
          <a:xfrm flipH="false" flipV="false" rot="0">
            <a:off x="17512208" y="5374710"/>
            <a:ext cx="523303" cy="523303"/>
          </a:xfrm>
          <a:custGeom>
            <a:avLst/>
            <a:gdLst/>
            <a:ahLst/>
            <a:cxnLst/>
            <a:rect r="r" b="b" t="t" l="l"/>
            <a:pathLst>
              <a:path h="523303" w="523303">
                <a:moveTo>
                  <a:pt x="0" y="0"/>
                </a:moveTo>
                <a:lnTo>
                  <a:pt x="523303" y="0"/>
                </a:lnTo>
                <a:lnTo>
                  <a:pt x="523303" y="523303"/>
                </a:lnTo>
                <a:lnTo>
                  <a:pt x="0" y="523303"/>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16262794" y="306104"/>
            <a:ext cx="1664741" cy="1272730"/>
            <a:chOff x="0" y="0"/>
            <a:chExt cx="2219655" cy="1696974"/>
          </a:xfrm>
        </p:grpSpPr>
        <p:sp>
          <p:nvSpPr>
            <p:cNvPr name="Freeform 10" id="10"/>
            <p:cNvSpPr/>
            <p:nvPr/>
          </p:nvSpPr>
          <p:spPr>
            <a:xfrm flipH="false" flipV="false" rot="0">
              <a:off x="0" y="0"/>
              <a:ext cx="2219706" cy="1696974"/>
            </a:xfrm>
            <a:custGeom>
              <a:avLst/>
              <a:gdLst/>
              <a:ahLst/>
              <a:cxnLst/>
              <a:rect r="r" b="b" t="t" l="l"/>
              <a:pathLst>
                <a:path h="1696974" w="2219706">
                  <a:moveTo>
                    <a:pt x="0" y="0"/>
                  </a:moveTo>
                  <a:lnTo>
                    <a:pt x="2219706" y="0"/>
                  </a:lnTo>
                  <a:lnTo>
                    <a:pt x="2219706" y="1696974"/>
                  </a:lnTo>
                  <a:lnTo>
                    <a:pt x="0" y="1696974"/>
                  </a:lnTo>
                  <a:lnTo>
                    <a:pt x="0" y="0"/>
                  </a:lnTo>
                  <a:close/>
                </a:path>
              </a:pathLst>
            </a:custGeom>
            <a:blipFill>
              <a:blip r:embed="rId4"/>
              <a:stretch>
                <a:fillRect l="0" t="-15400" r="2" b="-15400"/>
              </a:stretch>
            </a:blipFill>
          </p:spPr>
        </p:sp>
      </p:grpSp>
      <p:grpSp>
        <p:nvGrpSpPr>
          <p:cNvPr name="Group 11" id="11"/>
          <p:cNvGrpSpPr/>
          <p:nvPr/>
        </p:nvGrpSpPr>
        <p:grpSpPr>
          <a:xfrm rot="0">
            <a:off x="1028700" y="2038137"/>
            <a:ext cx="1598779" cy="1598779"/>
            <a:chOff x="0" y="0"/>
            <a:chExt cx="2102853" cy="2102853"/>
          </a:xfrm>
        </p:grpSpPr>
        <p:sp>
          <p:nvSpPr>
            <p:cNvPr name="Freeform 12" id="12"/>
            <p:cNvSpPr/>
            <p:nvPr/>
          </p:nvSpPr>
          <p:spPr>
            <a:xfrm flipH="false" flipV="false" rot="0">
              <a:off x="0" y="0"/>
              <a:ext cx="2102866" cy="2102866"/>
            </a:xfrm>
            <a:custGeom>
              <a:avLst/>
              <a:gdLst/>
              <a:ahLst/>
              <a:cxnLst/>
              <a:rect r="r" b="b" t="t" l="l"/>
              <a:pathLst>
                <a:path h="2102866" w="2102866">
                  <a:moveTo>
                    <a:pt x="0" y="0"/>
                  </a:moveTo>
                  <a:lnTo>
                    <a:pt x="2102866" y="0"/>
                  </a:lnTo>
                  <a:lnTo>
                    <a:pt x="2102866" y="2102866"/>
                  </a:lnTo>
                  <a:lnTo>
                    <a:pt x="0" y="2102866"/>
                  </a:lnTo>
                  <a:lnTo>
                    <a:pt x="0" y="0"/>
                  </a:lnTo>
                  <a:close/>
                </a:path>
              </a:pathLst>
            </a:custGeom>
            <a:blipFill>
              <a:blip r:embed="rId5"/>
              <a:stretch>
                <a:fillRect l="0" t="0" r="0" b="0"/>
              </a:stretch>
            </a:blipFill>
          </p:spPr>
        </p:sp>
      </p:grpSp>
      <p:grpSp>
        <p:nvGrpSpPr>
          <p:cNvPr name="Group 13" id="13"/>
          <p:cNvGrpSpPr/>
          <p:nvPr/>
        </p:nvGrpSpPr>
        <p:grpSpPr>
          <a:xfrm rot="0">
            <a:off x="1028700" y="7606396"/>
            <a:ext cx="16203284" cy="1634167"/>
            <a:chOff x="0" y="0"/>
            <a:chExt cx="21311972" cy="2149399"/>
          </a:xfrm>
        </p:grpSpPr>
        <p:sp>
          <p:nvSpPr>
            <p:cNvPr name="Freeform 14" id="14"/>
            <p:cNvSpPr/>
            <p:nvPr/>
          </p:nvSpPr>
          <p:spPr>
            <a:xfrm flipH="false" flipV="false" rot="0">
              <a:off x="0" y="0"/>
              <a:ext cx="21311997" cy="2149475"/>
            </a:xfrm>
            <a:custGeom>
              <a:avLst/>
              <a:gdLst/>
              <a:ahLst/>
              <a:cxnLst/>
              <a:rect r="r" b="b" t="t" l="l"/>
              <a:pathLst>
                <a:path h="2149475" w="21311997">
                  <a:moveTo>
                    <a:pt x="21114765" y="2149348"/>
                  </a:moveTo>
                  <a:lnTo>
                    <a:pt x="197231" y="2149348"/>
                  </a:lnTo>
                  <a:cubicBezTo>
                    <a:pt x="88519" y="2149348"/>
                    <a:pt x="0" y="2060829"/>
                    <a:pt x="0" y="1952244"/>
                  </a:cubicBezTo>
                  <a:lnTo>
                    <a:pt x="0" y="197231"/>
                  </a:lnTo>
                  <a:cubicBezTo>
                    <a:pt x="0" y="88519"/>
                    <a:pt x="88519" y="0"/>
                    <a:pt x="197231" y="0"/>
                  </a:cubicBezTo>
                  <a:lnTo>
                    <a:pt x="21114765" y="0"/>
                  </a:lnTo>
                  <a:cubicBezTo>
                    <a:pt x="21223478" y="0"/>
                    <a:pt x="21311997" y="88519"/>
                    <a:pt x="21311997" y="197231"/>
                  </a:cubicBezTo>
                  <a:lnTo>
                    <a:pt x="21311997" y="1952244"/>
                  </a:lnTo>
                  <a:cubicBezTo>
                    <a:pt x="21311997" y="2060956"/>
                    <a:pt x="21223478" y="2149475"/>
                    <a:pt x="21114765" y="2149475"/>
                  </a:cubicBezTo>
                  <a:close/>
                </a:path>
              </a:pathLst>
            </a:custGeom>
            <a:solidFill>
              <a:srgbClr val="4277FF"/>
            </a:solidFill>
          </p:spPr>
        </p:sp>
      </p:grpSp>
      <p:grpSp>
        <p:nvGrpSpPr>
          <p:cNvPr name="Group 15" id="15"/>
          <p:cNvGrpSpPr/>
          <p:nvPr/>
        </p:nvGrpSpPr>
        <p:grpSpPr>
          <a:xfrm rot="0">
            <a:off x="1028700" y="7632129"/>
            <a:ext cx="1608435" cy="1608435"/>
            <a:chOff x="0" y="0"/>
            <a:chExt cx="2091665" cy="2091665"/>
          </a:xfrm>
        </p:grpSpPr>
        <p:sp>
          <p:nvSpPr>
            <p:cNvPr name="Freeform 16" id="16"/>
            <p:cNvSpPr/>
            <p:nvPr/>
          </p:nvSpPr>
          <p:spPr>
            <a:xfrm flipH="false" flipV="false" rot="0">
              <a:off x="0" y="0"/>
              <a:ext cx="2091690" cy="2091690"/>
            </a:xfrm>
            <a:custGeom>
              <a:avLst/>
              <a:gdLst/>
              <a:ahLst/>
              <a:cxnLst/>
              <a:rect r="r" b="b" t="t" l="l"/>
              <a:pathLst>
                <a:path h="2091690" w="2091690">
                  <a:moveTo>
                    <a:pt x="0" y="0"/>
                  </a:moveTo>
                  <a:lnTo>
                    <a:pt x="2091690" y="0"/>
                  </a:lnTo>
                  <a:lnTo>
                    <a:pt x="2091690" y="2091690"/>
                  </a:lnTo>
                  <a:lnTo>
                    <a:pt x="0" y="2091690"/>
                  </a:lnTo>
                  <a:lnTo>
                    <a:pt x="0" y="0"/>
                  </a:lnTo>
                  <a:close/>
                </a:path>
              </a:pathLst>
            </a:custGeom>
            <a:blipFill>
              <a:blip r:embed="rId6"/>
              <a:stretch>
                <a:fillRect l="0" t="0" r="0" b="0"/>
              </a:stretch>
            </a:blipFill>
          </p:spPr>
        </p:sp>
      </p:grpSp>
      <p:grpSp>
        <p:nvGrpSpPr>
          <p:cNvPr name="Group 17" id="17"/>
          <p:cNvGrpSpPr/>
          <p:nvPr/>
        </p:nvGrpSpPr>
        <p:grpSpPr>
          <a:xfrm rot="0">
            <a:off x="1056016" y="5690137"/>
            <a:ext cx="1616816" cy="1616816"/>
            <a:chOff x="0" y="0"/>
            <a:chExt cx="2126577" cy="2126577"/>
          </a:xfrm>
        </p:grpSpPr>
        <p:sp>
          <p:nvSpPr>
            <p:cNvPr name="Freeform 18" id="18"/>
            <p:cNvSpPr/>
            <p:nvPr/>
          </p:nvSpPr>
          <p:spPr>
            <a:xfrm flipH="false" flipV="false" rot="0">
              <a:off x="0" y="0"/>
              <a:ext cx="2126615" cy="2126615"/>
            </a:xfrm>
            <a:custGeom>
              <a:avLst/>
              <a:gdLst/>
              <a:ahLst/>
              <a:cxnLst/>
              <a:rect r="r" b="b" t="t" l="l"/>
              <a:pathLst>
                <a:path h="2126615" w="2126615">
                  <a:moveTo>
                    <a:pt x="0" y="0"/>
                  </a:moveTo>
                  <a:lnTo>
                    <a:pt x="2126615" y="0"/>
                  </a:lnTo>
                  <a:lnTo>
                    <a:pt x="2126615" y="2126615"/>
                  </a:lnTo>
                  <a:lnTo>
                    <a:pt x="0" y="2126615"/>
                  </a:lnTo>
                  <a:lnTo>
                    <a:pt x="0" y="0"/>
                  </a:lnTo>
                  <a:close/>
                </a:path>
              </a:pathLst>
            </a:custGeom>
            <a:blipFill>
              <a:blip r:embed="rId7"/>
              <a:stretch>
                <a:fillRect l="0" t="0" r="1" b="1"/>
              </a:stretch>
            </a:blipFill>
          </p:spPr>
        </p:sp>
      </p:grpSp>
      <p:grpSp>
        <p:nvGrpSpPr>
          <p:cNvPr name="Group 19" id="19"/>
          <p:cNvGrpSpPr/>
          <p:nvPr/>
        </p:nvGrpSpPr>
        <p:grpSpPr>
          <a:xfrm rot="0">
            <a:off x="1071156" y="3822399"/>
            <a:ext cx="1601676" cy="1601676"/>
            <a:chOff x="0" y="0"/>
            <a:chExt cx="2106663" cy="2106663"/>
          </a:xfrm>
        </p:grpSpPr>
        <p:sp>
          <p:nvSpPr>
            <p:cNvPr name="Freeform 20" id="20"/>
            <p:cNvSpPr/>
            <p:nvPr/>
          </p:nvSpPr>
          <p:spPr>
            <a:xfrm flipH="false" flipV="false" rot="0">
              <a:off x="0" y="0"/>
              <a:ext cx="2106676" cy="2106676"/>
            </a:xfrm>
            <a:custGeom>
              <a:avLst/>
              <a:gdLst/>
              <a:ahLst/>
              <a:cxnLst/>
              <a:rect r="r" b="b" t="t" l="l"/>
              <a:pathLst>
                <a:path h="2106676" w="2106676">
                  <a:moveTo>
                    <a:pt x="0" y="0"/>
                  </a:moveTo>
                  <a:lnTo>
                    <a:pt x="2106676" y="0"/>
                  </a:lnTo>
                  <a:lnTo>
                    <a:pt x="2106676" y="2106676"/>
                  </a:lnTo>
                  <a:lnTo>
                    <a:pt x="0" y="2106676"/>
                  </a:lnTo>
                  <a:lnTo>
                    <a:pt x="0" y="0"/>
                  </a:lnTo>
                  <a:close/>
                </a:path>
              </a:pathLst>
            </a:custGeom>
            <a:blipFill>
              <a:blip r:embed="rId8"/>
              <a:stretch>
                <a:fillRect l="0" t="0" r="0" b="0"/>
              </a:stretch>
            </a:blipFill>
          </p:spPr>
        </p:sp>
      </p:grpSp>
      <p:grpSp>
        <p:nvGrpSpPr>
          <p:cNvPr name="Group 21" id="21"/>
          <p:cNvGrpSpPr/>
          <p:nvPr/>
        </p:nvGrpSpPr>
        <p:grpSpPr>
          <a:xfrm rot="0">
            <a:off x="1028700" y="2032160"/>
            <a:ext cx="1608435" cy="1608435"/>
            <a:chOff x="0" y="0"/>
            <a:chExt cx="2115553" cy="2115553"/>
          </a:xfrm>
        </p:grpSpPr>
        <p:sp>
          <p:nvSpPr>
            <p:cNvPr name="Freeform 22" id="22"/>
            <p:cNvSpPr/>
            <p:nvPr/>
          </p:nvSpPr>
          <p:spPr>
            <a:xfrm flipH="false" flipV="false" rot="0">
              <a:off x="0" y="0"/>
              <a:ext cx="2115566" cy="2115566"/>
            </a:xfrm>
            <a:custGeom>
              <a:avLst/>
              <a:gdLst/>
              <a:ahLst/>
              <a:cxnLst/>
              <a:rect r="r" b="b" t="t" l="l"/>
              <a:pathLst>
                <a:path h="2115566" w="2115566">
                  <a:moveTo>
                    <a:pt x="0" y="0"/>
                  </a:moveTo>
                  <a:lnTo>
                    <a:pt x="2115566" y="0"/>
                  </a:lnTo>
                  <a:lnTo>
                    <a:pt x="2115566" y="2115566"/>
                  </a:lnTo>
                  <a:lnTo>
                    <a:pt x="0" y="2115566"/>
                  </a:lnTo>
                  <a:lnTo>
                    <a:pt x="0" y="0"/>
                  </a:lnTo>
                  <a:close/>
                </a:path>
              </a:pathLst>
            </a:custGeom>
            <a:blipFill>
              <a:blip r:embed="rId9"/>
              <a:stretch>
                <a:fillRect l="0" t="0" r="0" b="0"/>
              </a:stretch>
            </a:blipFill>
          </p:spPr>
        </p:sp>
      </p:grpSp>
      <p:sp>
        <p:nvSpPr>
          <p:cNvPr name="TextBox 23" id="23"/>
          <p:cNvSpPr txBox="true"/>
          <p:nvPr/>
        </p:nvSpPr>
        <p:spPr>
          <a:xfrm rot="0">
            <a:off x="3179128" y="2144640"/>
            <a:ext cx="13192023" cy="1185249"/>
          </a:xfrm>
          <a:prstGeom prst="rect">
            <a:avLst/>
          </a:prstGeom>
        </p:spPr>
        <p:txBody>
          <a:bodyPr anchor="t" rtlCol="false" tIns="0" lIns="0" bIns="0" rIns="0">
            <a:spAutoFit/>
          </a:bodyPr>
          <a:lstStyle/>
          <a:p>
            <a:pPr algn="l">
              <a:lnSpc>
                <a:spcPts val="4850"/>
              </a:lnSpc>
            </a:pPr>
            <a:r>
              <a:rPr lang="en-US" sz="2836">
                <a:solidFill>
                  <a:srgbClr val="000000"/>
                </a:solidFill>
                <a:latin typeface="Times New Roman"/>
                <a:ea typeface="Times New Roman"/>
                <a:cs typeface="Times New Roman"/>
                <a:sym typeface="Times New Roman"/>
              </a:rPr>
              <a:t>SDG 12 – Responsible Consumption and Production: Reduce waste generation and promote reuse and recycling.</a:t>
            </a:r>
          </a:p>
        </p:txBody>
      </p:sp>
      <p:sp>
        <p:nvSpPr>
          <p:cNvPr name="TextBox 24" id="24"/>
          <p:cNvSpPr txBox="true"/>
          <p:nvPr/>
        </p:nvSpPr>
        <p:spPr>
          <a:xfrm rot="0">
            <a:off x="3179128" y="5782973"/>
            <a:ext cx="13192023" cy="1349541"/>
          </a:xfrm>
          <a:prstGeom prst="rect">
            <a:avLst/>
          </a:prstGeom>
        </p:spPr>
        <p:txBody>
          <a:bodyPr anchor="t" rtlCol="false" tIns="0" lIns="0" bIns="0" rIns="0">
            <a:spAutoFit/>
          </a:bodyPr>
          <a:lstStyle/>
          <a:p>
            <a:pPr algn="l">
              <a:lnSpc>
                <a:spcPts val="4850"/>
              </a:lnSpc>
            </a:pPr>
            <a:r>
              <a:rPr lang="en-US" sz="2836">
                <a:solidFill>
                  <a:srgbClr val="000000"/>
                </a:solidFill>
                <a:latin typeface="Times New Roman"/>
                <a:ea typeface="Times New Roman"/>
                <a:cs typeface="Times New Roman"/>
                <a:sym typeface="Times New Roman"/>
              </a:rPr>
              <a:t>SDG 13 – Climate Action: Reduce the environmental impact associated with plastic and waste.</a:t>
            </a:r>
          </a:p>
        </p:txBody>
      </p:sp>
      <p:sp>
        <p:nvSpPr>
          <p:cNvPr name="TextBox 25" id="25"/>
          <p:cNvSpPr txBox="true"/>
          <p:nvPr/>
        </p:nvSpPr>
        <p:spPr>
          <a:xfrm rot="0">
            <a:off x="3179128" y="3918663"/>
            <a:ext cx="13257923" cy="1349541"/>
          </a:xfrm>
          <a:prstGeom prst="rect">
            <a:avLst/>
          </a:prstGeom>
        </p:spPr>
        <p:txBody>
          <a:bodyPr anchor="t" rtlCol="false" tIns="0" lIns="0" bIns="0" rIns="0">
            <a:spAutoFit/>
          </a:bodyPr>
          <a:lstStyle/>
          <a:p>
            <a:pPr algn="l">
              <a:lnSpc>
                <a:spcPts val="4850"/>
              </a:lnSpc>
            </a:pPr>
            <a:r>
              <a:rPr lang="en-US" sz="2836">
                <a:solidFill>
                  <a:srgbClr val="000000"/>
                </a:solidFill>
                <a:latin typeface="Times New Roman"/>
                <a:ea typeface="Times New Roman"/>
                <a:cs typeface="Times New Roman"/>
                <a:sym typeface="Times New Roman"/>
              </a:rPr>
              <a:t>SDG 6 – Clean Water and Sanitation: Support responsible wastewater management and reuse wherever feasible.</a:t>
            </a:r>
          </a:p>
        </p:txBody>
      </p:sp>
      <p:sp>
        <p:nvSpPr>
          <p:cNvPr name="TextBox 26" id="26"/>
          <p:cNvSpPr txBox="true"/>
          <p:nvPr/>
        </p:nvSpPr>
        <p:spPr>
          <a:xfrm rot="0">
            <a:off x="2741263" y="440062"/>
            <a:ext cx="12677270" cy="1267358"/>
          </a:xfrm>
          <a:prstGeom prst="rect">
            <a:avLst/>
          </a:prstGeom>
        </p:spPr>
        <p:txBody>
          <a:bodyPr anchor="t" rtlCol="false" tIns="0" lIns="0" bIns="0" rIns="0">
            <a:spAutoFit/>
          </a:bodyPr>
          <a:lstStyle/>
          <a:p>
            <a:pPr algn="ctr">
              <a:lnSpc>
                <a:spcPts val="9379"/>
              </a:lnSpc>
            </a:pPr>
            <a:r>
              <a:rPr lang="en-US" b="true" sz="6698" u="sng">
                <a:solidFill>
                  <a:srgbClr val="000000"/>
                </a:solidFill>
                <a:latin typeface="Times New Roman Bold"/>
                <a:ea typeface="Times New Roman Bold"/>
                <a:cs typeface="Times New Roman Bold"/>
                <a:sym typeface="Times New Roman Bold"/>
              </a:rPr>
              <a:t>SDG ALIGNMENT</a:t>
            </a:r>
          </a:p>
        </p:txBody>
      </p:sp>
      <p:sp>
        <p:nvSpPr>
          <p:cNvPr name="TextBox 27" id="27"/>
          <p:cNvSpPr txBox="true"/>
          <p:nvPr/>
        </p:nvSpPr>
        <p:spPr>
          <a:xfrm rot="0">
            <a:off x="3179128" y="7767508"/>
            <a:ext cx="13825409" cy="1185276"/>
          </a:xfrm>
          <a:prstGeom prst="rect">
            <a:avLst/>
          </a:prstGeom>
        </p:spPr>
        <p:txBody>
          <a:bodyPr anchor="t" rtlCol="false" tIns="0" lIns="0" bIns="0" rIns="0">
            <a:spAutoFit/>
          </a:bodyPr>
          <a:lstStyle/>
          <a:p>
            <a:pPr algn="l">
              <a:lnSpc>
                <a:spcPts val="4850"/>
              </a:lnSpc>
            </a:pPr>
            <a:r>
              <a:rPr lang="en-US" sz="2836">
                <a:solidFill>
                  <a:srgbClr val="000000"/>
                </a:solidFill>
                <a:latin typeface="Times New Roman"/>
                <a:ea typeface="Times New Roman"/>
                <a:cs typeface="Times New Roman"/>
                <a:sym typeface="Times New Roman"/>
              </a:rPr>
              <a:t>SDG 14 – Life Below Water: Reduce plastic and land-based pollution to help protect water bodies and aquatic ecosystems.</a:t>
            </a:r>
          </a:p>
        </p:txBody>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grpSp>
        <p:nvGrpSpPr>
          <p:cNvPr name="Group 2" id="2"/>
          <p:cNvGrpSpPr/>
          <p:nvPr/>
        </p:nvGrpSpPr>
        <p:grpSpPr>
          <a:xfrm rot="0">
            <a:off x="-549129" y="47358"/>
            <a:ext cx="19092120" cy="10452144"/>
            <a:chOff x="0" y="0"/>
            <a:chExt cx="25456159" cy="13936193"/>
          </a:xfrm>
        </p:grpSpPr>
        <p:sp>
          <p:nvSpPr>
            <p:cNvPr name="Freeform 3" id="3"/>
            <p:cNvSpPr/>
            <p:nvPr/>
          </p:nvSpPr>
          <p:spPr>
            <a:xfrm flipH="false" flipV="false" rot="0">
              <a:off x="0" y="0"/>
              <a:ext cx="25456133" cy="13936218"/>
            </a:xfrm>
            <a:custGeom>
              <a:avLst/>
              <a:gdLst/>
              <a:ahLst/>
              <a:cxnLst/>
              <a:rect r="r" b="b" t="t" l="l"/>
              <a:pathLst>
                <a:path h="13936218" w="25456133">
                  <a:moveTo>
                    <a:pt x="24945212" y="13936218"/>
                  </a:moveTo>
                  <a:lnTo>
                    <a:pt x="510921" y="13936218"/>
                  </a:lnTo>
                  <a:cubicBezTo>
                    <a:pt x="229362" y="13936218"/>
                    <a:pt x="0" y="13701268"/>
                    <a:pt x="0" y="13412851"/>
                  </a:cubicBezTo>
                  <a:lnTo>
                    <a:pt x="0" y="523367"/>
                  </a:lnTo>
                  <a:cubicBezTo>
                    <a:pt x="0" y="234950"/>
                    <a:pt x="229362" y="0"/>
                    <a:pt x="510921" y="0"/>
                  </a:cubicBezTo>
                  <a:lnTo>
                    <a:pt x="24945212" y="0"/>
                  </a:lnTo>
                  <a:cubicBezTo>
                    <a:pt x="25226772" y="0"/>
                    <a:pt x="25456133" y="234950"/>
                    <a:pt x="25456133" y="523367"/>
                  </a:cubicBezTo>
                  <a:lnTo>
                    <a:pt x="25456133" y="13412851"/>
                  </a:lnTo>
                  <a:cubicBezTo>
                    <a:pt x="25456133" y="13701140"/>
                    <a:pt x="25226772" y="13936218"/>
                    <a:pt x="24945212" y="13936218"/>
                  </a:cubicBezTo>
                  <a:close/>
                </a:path>
              </a:pathLst>
            </a:custGeom>
            <a:solidFill>
              <a:srgbClr val="FFD23F"/>
            </a:solidFill>
          </p:spPr>
        </p:sp>
      </p:grpSp>
      <p:grpSp>
        <p:nvGrpSpPr>
          <p:cNvPr name="Group 4" id="4"/>
          <p:cNvGrpSpPr/>
          <p:nvPr/>
        </p:nvGrpSpPr>
        <p:grpSpPr>
          <a:xfrm rot="0">
            <a:off x="1028700" y="478896"/>
            <a:ext cx="15819198" cy="9301860"/>
            <a:chOff x="0" y="0"/>
            <a:chExt cx="20912056" cy="12296516"/>
          </a:xfrm>
        </p:grpSpPr>
        <p:sp>
          <p:nvSpPr>
            <p:cNvPr name="Freeform 5" id="5"/>
            <p:cNvSpPr/>
            <p:nvPr/>
          </p:nvSpPr>
          <p:spPr>
            <a:xfrm flipH="false" flipV="false" rot="0">
              <a:off x="0" y="0"/>
              <a:ext cx="20912068" cy="12296579"/>
            </a:xfrm>
            <a:custGeom>
              <a:avLst/>
              <a:gdLst/>
              <a:ahLst/>
              <a:cxnLst/>
              <a:rect r="r" b="b" t="t" l="l"/>
              <a:pathLst>
                <a:path h="12296579" w="20912068">
                  <a:moveTo>
                    <a:pt x="20418703" y="12296579"/>
                  </a:moveTo>
                  <a:lnTo>
                    <a:pt x="493366" y="12296579"/>
                  </a:lnTo>
                  <a:cubicBezTo>
                    <a:pt x="221552" y="12296579"/>
                    <a:pt x="0" y="12060630"/>
                    <a:pt x="0" y="11771084"/>
                  </a:cubicBezTo>
                  <a:lnTo>
                    <a:pt x="0" y="525500"/>
                  </a:lnTo>
                  <a:cubicBezTo>
                    <a:pt x="0" y="235952"/>
                    <a:pt x="221552" y="0"/>
                    <a:pt x="493366" y="0"/>
                  </a:cubicBezTo>
                  <a:lnTo>
                    <a:pt x="20418703" y="0"/>
                  </a:lnTo>
                  <a:cubicBezTo>
                    <a:pt x="20690517" y="0"/>
                    <a:pt x="20912068" y="235952"/>
                    <a:pt x="20912068" y="525500"/>
                  </a:cubicBezTo>
                  <a:lnTo>
                    <a:pt x="20912068" y="11771084"/>
                  </a:lnTo>
                  <a:cubicBezTo>
                    <a:pt x="20912068" y="12060630"/>
                    <a:pt x="20690517" y="12296579"/>
                    <a:pt x="20418703" y="12296579"/>
                  </a:cubicBezTo>
                  <a:close/>
                </a:path>
              </a:pathLst>
            </a:custGeom>
            <a:solidFill>
              <a:srgbClr val="FFFFFF"/>
            </a:solidFill>
          </p:spPr>
        </p:sp>
      </p:grpSp>
      <p:grpSp>
        <p:nvGrpSpPr>
          <p:cNvPr name="Group 6" id="6"/>
          <p:cNvGrpSpPr/>
          <p:nvPr/>
        </p:nvGrpSpPr>
        <p:grpSpPr>
          <a:xfrm rot="0">
            <a:off x="16847898" y="47358"/>
            <a:ext cx="1440102" cy="1440102"/>
            <a:chOff x="0" y="0"/>
            <a:chExt cx="2616911" cy="2616911"/>
          </a:xfrm>
        </p:grpSpPr>
        <p:sp>
          <p:nvSpPr>
            <p:cNvPr name="Freeform 7" id="7"/>
            <p:cNvSpPr/>
            <p:nvPr/>
          </p:nvSpPr>
          <p:spPr>
            <a:xfrm flipH="false" flipV="false" rot="0">
              <a:off x="0" y="0"/>
              <a:ext cx="2616962" cy="2616962"/>
            </a:xfrm>
            <a:custGeom>
              <a:avLst/>
              <a:gdLst/>
              <a:ahLst/>
              <a:cxnLst/>
              <a:rect r="r" b="b" t="t" l="l"/>
              <a:pathLst>
                <a:path h="2616962" w="2616962">
                  <a:moveTo>
                    <a:pt x="0" y="0"/>
                  </a:moveTo>
                  <a:lnTo>
                    <a:pt x="2616962" y="0"/>
                  </a:lnTo>
                  <a:lnTo>
                    <a:pt x="2616962" y="2616962"/>
                  </a:lnTo>
                  <a:lnTo>
                    <a:pt x="0" y="2616962"/>
                  </a:lnTo>
                  <a:lnTo>
                    <a:pt x="0" y="0"/>
                  </a:lnTo>
                  <a:close/>
                </a:path>
              </a:pathLst>
            </a:custGeom>
            <a:blipFill>
              <a:blip r:embed="rId2"/>
              <a:stretch>
                <a:fillRect l="0" t="0" r="1" b="1"/>
              </a:stretch>
            </a:blipFill>
          </p:spPr>
        </p:sp>
      </p:grpSp>
      <p:grpSp>
        <p:nvGrpSpPr>
          <p:cNvPr name="Group 8" id="8"/>
          <p:cNvGrpSpPr/>
          <p:nvPr/>
        </p:nvGrpSpPr>
        <p:grpSpPr>
          <a:xfrm rot="0">
            <a:off x="-392671" y="-629006"/>
            <a:ext cx="19073342" cy="11804873"/>
            <a:chOff x="0" y="0"/>
            <a:chExt cx="25431122" cy="15739830"/>
          </a:xfrm>
        </p:grpSpPr>
        <p:grpSp>
          <p:nvGrpSpPr>
            <p:cNvPr name="Group 9" id="9"/>
            <p:cNvGrpSpPr>
              <a:grpSpLocks noChangeAspect="true"/>
            </p:cNvGrpSpPr>
            <p:nvPr/>
          </p:nvGrpSpPr>
          <p:grpSpPr>
            <a:xfrm rot="0">
              <a:off x="150030" y="608374"/>
              <a:ext cx="3758342" cy="2986120"/>
              <a:chOff x="0" y="0"/>
              <a:chExt cx="3901440" cy="3099816"/>
            </a:xfrm>
          </p:grpSpPr>
          <p:sp>
            <p:nvSpPr>
              <p:cNvPr name="Freeform 10" id="10"/>
              <p:cNvSpPr/>
              <p:nvPr/>
            </p:nvSpPr>
            <p:spPr>
              <a:xfrm flipH="false" flipV="false" rot="0">
                <a:off x="127000" y="190500"/>
                <a:ext cx="3657600" cy="2413000"/>
              </a:xfrm>
              <a:custGeom>
                <a:avLst/>
                <a:gdLst/>
                <a:ahLst/>
                <a:cxnLst/>
                <a:rect r="r" b="b" t="t" l="l"/>
                <a:pathLst>
                  <a:path h="2413000" w="3657600">
                    <a:moveTo>
                      <a:pt x="3657600" y="2413000"/>
                    </a:moveTo>
                    <a:lnTo>
                      <a:pt x="0" y="2413000"/>
                    </a:lnTo>
                    <a:lnTo>
                      <a:pt x="0" y="0"/>
                    </a:lnTo>
                    <a:lnTo>
                      <a:pt x="3657600" y="0"/>
                    </a:lnTo>
                    <a:lnTo>
                      <a:pt x="3657600" y="2413000"/>
                    </a:lnTo>
                    <a:close/>
                  </a:path>
                </a:pathLst>
              </a:custGeom>
              <a:blipFill>
                <a:blip r:embed="rId3"/>
                <a:stretch>
                  <a:fillRect l="0" t="-7127" r="0" b="-7127"/>
                </a:stretch>
              </a:blipFill>
            </p:spPr>
          </p:sp>
          <p:sp>
            <p:nvSpPr>
              <p:cNvPr name="Freeform 11" id="11"/>
              <p:cNvSpPr/>
              <p:nvPr/>
            </p:nvSpPr>
            <p:spPr>
              <a:xfrm flipH="false" flipV="false" rot="0">
                <a:off x="0" y="0"/>
                <a:ext cx="3901440" cy="3099816"/>
              </a:xfrm>
              <a:custGeom>
                <a:avLst/>
                <a:gdLst/>
                <a:ahLst/>
                <a:cxnLst/>
                <a:rect r="r" b="b" t="t" l="l"/>
                <a:pathLst>
                  <a:path h="3099816" w="3901440">
                    <a:moveTo>
                      <a:pt x="3901440" y="3099816"/>
                    </a:moveTo>
                    <a:lnTo>
                      <a:pt x="0" y="3099816"/>
                    </a:lnTo>
                    <a:lnTo>
                      <a:pt x="0" y="0"/>
                    </a:lnTo>
                    <a:lnTo>
                      <a:pt x="3901440" y="0"/>
                    </a:lnTo>
                    <a:lnTo>
                      <a:pt x="3901440" y="3099816"/>
                    </a:lnTo>
                    <a:close/>
                  </a:path>
                </a:pathLst>
              </a:custGeom>
              <a:blipFill>
                <a:blip r:embed="rId4"/>
                <a:stretch>
                  <a:fillRect l="0" t="-29" r="0" b="-29"/>
                </a:stretch>
              </a:blipFill>
            </p:spPr>
          </p:sp>
        </p:grpSp>
        <p:grpSp>
          <p:nvGrpSpPr>
            <p:cNvPr name="Group 12" id="12"/>
            <p:cNvGrpSpPr>
              <a:grpSpLocks noChangeAspect="true"/>
            </p:cNvGrpSpPr>
            <p:nvPr/>
          </p:nvGrpSpPr>
          <p:grpSpPr>
            <a:xfrm rot="0">
              <a:off x="6979170" y="472265"/>
              <a:ext cx="4700388" cy="3734605"/>
              <a:chOff x="0" y="0"/>
              <a:chExt cx="3901440" cy="3099816"/>
            </a:xfrm>
          </p:grpSpPr>
          <p:sp>
            <p:nvSpPr>
              <p:cNvPr name="Freeform 13" id="13"/>
              <p:cNvSpPr/>
              <p:nvPr/>
            </p:nvSpPr>
            <p:spPr>
              <a:xfrm flipH="false" flipV="false" rot="0">
                <a:off x="127000" y="190500"/>
                <a:ext cx="3657600" cy="2413000"/>
              </a:xfrm>
              <a:custGeom>
                <a:avLst/>
                <a:gdLst/>
                <a:ahLst/>
                <a:cxnLst/>
                <a:rect r="r" b="b" t="t" l="l"/>
                <a:pathLst>
                  <a:path h="2413000" w="3657600">
                    <a:moveTo>
                      <a:pt x="3657600" y="2413000"/>
                    </a:moveTo>
                    <a:lnTo>
                      <a:pt x="0" y="2413000"/>
                    </a:lnTo>
                    <a:lnTo>
                      <a:pt x="0" y="0"/>
                    </a:lnTo>
                    <a:lnTo>
                      <a:pt x="3657600" y="0"/>
                    </a:lnTo>
                    <a:lnTo>
                      <a:pt x="3657600" y="2413000"/>
                    </a:lnTo>
                    <a:close/>
                  </a:path>
                </a:pathLst>
              </a:custGeom>
              <a:blipFill>
                <a:blip r:embed="rId5"/>
                <a:stretch>
                  <a:fillRect l="0" t="-6842" r="0" b="-6842"/>
                </a:stretch>
              </a:blipFill>
            </p:spPr>
          </p:sp>
          <p:sp>
            <p:nvSpPr>
              <p:cNvPr name="Freeform 14" id="14"/>
              <p:cNvSpPr/>
              <p:nvPr/>
            </p:nvSpPr>
            <p:spPr>
              <a:xfrm flipH="false" flipV="false" rot="0">
                <a:off x="0" y="0"/>
                <a:ext cx="3901440" cy="3099816"/>
              </a:xfrm>
              <a:custGeom>
                <a:avLst/>
                <a:gdLst/>
                <a:ahLst/>
                <a:cxnLst/>
                <a:rect r="r" b="b" t="t" l="l"/>
                <a:pathLst>
                  <a:path h="3099816" w="3901440">
                    <a:moveTo>
                      <a:pt x="3901440" y="3099816"/>
                    </a:moveTo>
                    <a:lnTo>
                      <a:pt x="0" y="3099816"/>
                    </a:lnTo>
                    <a:lnTo>
                      <a:pt x="0" y="0"/>
                    </a:lnTo>
                    <a:lnTo>
                      <a:pt x="3901440" y="0"/>
                    </a:lnTo>
                    <a:lnTo>
                      <a:pt x="3901440" y="3099816"/>
                    </a:lnTo>
                    <a:close/>
                  </a:path>
                </a:pathLst>
              </a:custGeom>
              <a:blipFill>
                <a:blip r:embed="rId4"/>
                <a:stretch>
                  <a:fillRect l="0" t="-29" r="0" b="-29"/>
                </a:stretch>
              </a:blipFill>
            </p:spPr>
          </p:sp>
        </p:grpSp>
        <p:grpSp>
          <p:nvGrpSpPr>
            <p:cNvPr name="Group 15" id="15"/>
            <p:cNvGrpSpPr>
              <a:grpSpLocks noChangeAspect="true"/>
            </p:cNvGrpSpPr>
            <p:nvPr/>
          </p:nvGrpSpPr>
          <p:grpSpPr>
            <a:xfrm rot="0">
              <a:off x="0" y="12358063"/>
              <a:ext cx="3444260" cy="2736573"/>
              <a:chOff x="0" y="0"/>
              <a:chExt cx="3901440" cy="3099816"/>
            </a:xfrm>
          </p:grpSpPr>
          <p:sp>
            <p:nvSpPr>
              <p:cNvPr name="Freeform 16" id="16"/>
              <p:cNvSpPr/>
              <p:nvPr/>
            </p:nvSpPr>
            <p:spPr>
              <a:xfrm flipH="false" flipV="false" rot="0">
                <a:off x="127000" y="190500"/>
                <a:ext cx="3657600" cy="2413000"/>
              </a:xfrm>
              <a:custGeom>
                <a:avLst/>
                <a:gdLst/>
                <a:ahLst/>
                <a:cxnLst/>
                <a:rect r="r" b="b" t="t" l="l"/>
                <a:pathLst>
                  <a:path h="2413000" w="3657600">
                    <a:moveTo>
                      <a:pt x="3657600" y="2413000"/>
                    </a:moveTo>
                    <a:lnTo>
                      <a:pt x="0" y="2413000"/>
                    </a:lnTo>
                    <a:lnTo>
                      <a:pt x="0" y="0"/>
                    </a:lnTo>
                    <a:lnTo>
                      <a:pt x="3657600" y="0"/>
                    </a:lnTo>
                    <a:lnTo>
                      <a:pt x="3657600" y="2413000"/>
                    </a:lnTo>
                    <a:close/>
                  </a:path>
                </a:pathLst>
              </a:custGeom>
              <a:blipFill>
                <a:blip r:embed="rId6"/>
                <a:stretch>
                  <a:fillRect l="-24126" t="0" r="-24126" b="0"/>
                </a:stretch>
              </a:blipFill>
            </p:spPr>
          </p:sp>
          <p:sp>
            <p:nvSpPr>
              <p:cNvPr name="Freeform 17" id="17"/>
              <p:cNvSpPr/>
              <p:nvPr/>
            </p:nvSpPr>
            <p:spPr>
              <a:xfrm flipH="false" flipV="false" rot="0">
                <a:off x="0" y="0"/>
                <a:ext cx="3901440" cy="3099816"/>
              </a:xfrm>
              <a:custGeom>
                <a:avLst/>
                <a:gdLst/>
                <a:ahLst/>
                <a:cxnLst/>
                <a:rect r="r" b="b" t="t" l="l"/>
                <a:pathLst>
                  <a:path h="3099816" w="3901440">
                    <a:moveTo>
                      <a:pt x="3901440" y="3099816"/>
                    </a:moveTo>
                    <a:lnTo>
                      <a:pt x="0" y="3099816"/>
                    </a:lnTo>
                    <a:lnTo>
                      <a:pt x="0" y="0"/>
                    </a:lnTo>
                    <a:lnTo>
                      <a:pt x="3901440" y="0"/>
                    </a:lnTo>
                    <a:lnTo>
                      <a:pt x="3901440" y="3099816"/>
                    </a:lnTo>
                    <a:close/>
                  </a:path>
                </a:pathLst>
              </a:custGeom>
              <a:blipFill>
                <a:blip r:embed="rId4"/>
                <a:stretch>
                  <a:fillRect l="0" t="-29" r="0" b="-29"/>
                </a:stretch>
              </a:blipFill>
            </p:spPr>
          </p:sp>
        </p:grpSp>
        <p:grpSp>
          <p:nvGrpSpPr>
            <p:cNvPr name="Group 18" id="18"/>
            <p:cNvGrpSpPr>
              <a:grpSpLocks noChangeAspect="true"/>
            </p:cNvGrpSpPr>
            <p:nvPr/>
          </p:nvGrpSpPr>
          <p:grpSpPr>
            <a:xfrm rot="0">
              <a:off x="11679558" y="0"/>
              <a:ext cx="3344451" cy="5054203"/>
              <a:chOff x="0" y="0"/>
              <a:chExt cx="6790944" cy="10262616"/>
            </a:xfrm>
          </p:grpSpPr>
          <p:sp>
            <p:nvSpPr>
              <p:cNvPr name="Freeform 19" id="19"/>
              <p:cNvSpPr/>
              <p:nvPr/>
            </p:nvSpPr>
            <p:spPr>
              <a:xfrm flipH="false" flipV="false" rot="0">
                <a:off x="0" y="0"/>
                <a:ext cx="6790944" cy="10262616"/>
              </a:xfrm>
              <a:custGeom>
                <a:avLst/>
                <a:gdLst/>
                <a:ahLst/>
                <a:cxnLst/>
                <a:rect r="r" b="b" t="t" l="l"/>
                <a:pathLst>
                  <a:path h="10262616" w="6790944">
                    <a:moveTo>
                      <a:pt x="6790944" y="10262616"/>
                    </a:moveTo>
                    <a:lnTo>
                      <a:pt x="0" y="10262616"/>
                    </a:lnTo>
                    <a:lnTo>
                      <a:pt x="0" y="0"/>
                    </a:lnTo>
                    <a:lnTo>
                      <a:pt x="6790944" y="0"/>
                    </a:lnTo>
                    <a:lnTo>
                      <a:pt x="6790944" y="10262616"/>
                    </a:lnTo>
                    <a:close/>
                  </a:path>
                </a:pathLst>
              </a:custGeom>
              <a:blipFill>
                <a:blip r:embed="rId7"/>
                <a:stretch>
                  <a:fillRect l="-311" t="0" r="-311" b="0"/>
                </a:stretch>
              </a:blipFill>
            </p:spPr>
          </p:sp>
          <p:sp>
            <p:nvSpPr>
              <p:cNvPr name="Freeform 20" id="20"/>
              <p:cNvSpPr/>
              <p:nvPr/>
            </p:nvSpPr>
            <p:spPr>
              <a:xfrm flipH="false" flipV="false" rot="0">
                <a:off x="99943" y="923837"/>
                <a:ext cx="6533961" cy="7709113"/>
              </a:xfrm>
              <a:custGeom>
                <a:avLst/>
                <a:gdLst/>
                <a:ahLst/>
                <a:cxnLst/>
                <a:rect r="r" b="b" t="t" l="l"/>
                <a:pathLst>
                  <a:path h="7709113" w="6533961">
                    <a:moveTo>
                      <a:pt x="6533961" y="7683714"/>
                    </a:moveTo>
                    <a:lnTo>
                      <a:pt x="0" y="7709114"/>
                    </a:lnTo>
                    <a:lnTo>
                      <a:pt x="0" y="0"/>
                    </a:lnTo>
                    <a:lnTo>
                      <a:pt x="6533961" y="0"/>
                    </a:lnTo>
                    <a:lnTo>
                      <a:pt x="6533961" y="7683714"/>
                    </a:lnTo>
                    <a:close/>
                  </a:path>
                </a:pathLst>
              </a:custGeom>
              <a:blipFill>
                <a:blip r:embed="rId8"/>
                <a:stretch>
                  <a:fillRect l="0" t="-25675" r="0" b="-25675"/>
                </a:stretch>
              </a:blipFill>
            </p:spPr>
          </p:sp>
        </p:grpSp>
        <p:grpSp>
          <p:nvGrpSpPr>
            <p:cNvPr name="Group 21" id="21"/>
            <p:cNvGrpSpPr>
              <a:grpSpLocks noChangeAspect="true"/>
            </p:cNvGrpSpPr>
            <p:nvPr/>
          </p:nvGrpSpPr>
          <p:grpSpPr>
            <a:xfrm rot="0">
              <a:off x="14099604" y="497908"/>
              <a:ext cx="4036408" cy="3207053"/>
              <a:chOff x="0" y="0"/>
              <a:chExt cx="3901440" cy="3099816"/>
            </a:xfrm>
          </p:grpSpPr>
          <p:sp>
            <p:nvSpPr>
              <p:cNvPr name="Freeform 22" id="22"/>
              <p:cNvSpPr/>
              <p:nvPr/>
            </p:nvSpPr>
            <p:spPr>
              <a:xfrm flipH="false" flipV="false" rot="0">
                <a:off x="127000" y="190500"/>
                <a:ext cx="3657600" cy="2413000"/>
              </a:xfrm>
              <a:custGeom>
                <a:avLst/>
                <a:gdLst/>
                <a:ahLst/>
                <a:cxnLst/>
                <a:rect r="r" b="b" t="t" l="l"/>
                <a:pathLst>
                  <a:path h="2413000" w="3657600">
                    <a:moveTo>
                      <a:pt x="3657600" y="2413000"/>
                    </a:moveTo>
                    <a:lnTo>
                      <a:pt x="0" y="2413000"/>
                    </a:lnTo>
                    <a:lnTo>
                      <a:pt x="0" y="0"/>
                    </a:lnTo>
                    <a:lnTo>
                      <a:pt x="3657600" y="0"/>
                    </a:lnTo>
                    <a:lnTo>
                      <a:pt x="3657600" y="2413000"/>
                    </a:lnTo>
                    <a:close/>
                  </a:path>
                </a:pathLst>
              </a:custGeom>
              <a:blipFill>
                <a:blip r:embed="rId9"/>
                <a:stretch>
                  <a:fillRect l="0" t="-7127" r="0" b="-7127"/>
                </a:stretch>
              </a:blipFill>
            </p:spPr>
          </p:sp>
          <p:sp>
            <p:nvSpPr>
              <p:cNvPr name="Freeform 23" id="23"/>
              <p:cNvSpPr/>
              <p:nvPr/>
            </p:nvSpPr>
            <p:spPr>
              <a:xfrm flipH="false" flipV="false" rot="0">
                <a:off x="0" y="0"/>
                <a:ext cx="3901440" cy="3099816"/>
              </a:xfrm>
              <a:custGeom>
                <a:avLst/>
                <a:gdLst/>
                <a:ahLst/>
                <a:cxnLst/>
                <a:rect r="r" b="b" t="t" l="l"/>
                <a:pathLst>
                  <a:path h="3099816" w="3901440">
                    <a:moveTo>
                      <a:pt x="3901440" y="3099816"/>
                    </a:moveTo>
                    <a:lnTo>
                      <a:pt x="0" y="3099816"/>
                    </a:lnTo>
                    <a:lnTo>
                      <a:pt x="0" y="0"/>
                    </a:lnTo>
                    <a:lnTo>
                      <a:pt x="3901440" y="0"/>
                    </a:lnTo>
                    <a:lnTo>
                      <a:pt x="3901440" y="3099816"/>
                    </a:lnTo>
                    <a:close/>
                  </a:path>
                </a:pathLst>
              </a:custGeom>
              <a:blipFill>
                <a:blip r:embed="rId4"/>
                <a:stretch>
                  <a:fillRect l="0" t="-29" r="0" b="-29"/>
                </a:stretch>
              </a:blipFill>
            </p:spPr>
          </p:sp>
        </p:grpSp>
        <p:grpSp>
          <p:nvGrpSpPr>
            <p:cNvPr name="Group 24" id="24"/>
            <p:cNvGrpSpPr>
              <a:grpSpLocks noChangeAspect="true"/>
            </p:cNvGrpSpPr>
            <p:nvPr/>
          </p:nvGrpSpPr>
          <p:grpSpPr>
            <a:xfrm rot="0">
              <a:off x="17720482" y="608374"/>
              <a:ext cx="4644697" cy="3690357"/>
              <a:chOff x="0" y="0"/>
              <a:chExt cx="3901440" cy="3099816"/>
            </a:xfrm>
          </p:grpSpPr>
          <p:sp>
            <p:nvSpPr>
              <p:cNvPr name="Freeform 25" id="25"/>
              <p:cNvSpPr/>
              <p:nvPr/>
            </p:nvSpPr>
            <p:spPr>
              <a:xfrm flipH="false" flipV="false" rot="0">
                <a:off x="127000" y="190500"/>
                <a:ext cx="3657600" cy="2413000"/>
              </a:xfrm>
              <a:custGeom>
                <a:avLst/>
                <a:gdLst/>
                <a:ahLst/>
                <a:cxnLst/>
                <a:rect r="r" b="b" t="t" l="l"/>
                <a:pathLst>
                  <a:path h="2413000" w="3657600">
                    <a:moveTo>
                      <a:pt x="3657600" y="2413000"/>
                    </a:moveTo>
                    <a:lnTo>
                      <a:pt x="0" y="2413000"/>
                    </a:lnTo>
                    <a:lnTo>
                      <a:pt x="0" y="0"/>
                    </a:lnTo>
                    <a:lnTo>
                      <a:pt x="3657600" y="0"/>
                    </a:lnTo>
                    <a:lnTo>
                      <a:pt x="3657600" y="2413000"/>
                    </a:lnTo>
                    <a:close/>
                  </a:path>
                </a:pathLst>
              </a:custGeom>
              <a:blipFill>
                <a:blip r:embed="rId10"/>
                <a:stretch>
                  <a:fillRect l="0" t="-7127" r="0" b="-7127"/>
                </a:stretch>
              </a:blipFill>
            </p:spPr>
          </p:sp>
          <p:sp>
            <p:nvSpPr>
              <p:cNvPr name="Freeform 26" id="26"/>
              <p:cNvSpPr/>
              <p:nvPr/>
            </p:nvSpPr>
            <p:spPr>
              <a:xfrm flipH="false" flipV="false" rot="0">
                <a:off x="0" y="0"/>
                <a:ext cx="3901440" cy="3099816"/>
              </a:xfrm>
              <a:custGeom>
                <a:avLst/>
                <a:gdLst/>
                <a:ahLst/>
                <a:cxnLst/>
                <a:rect r="r" b="b" t="t" l="l"/>
                <a:pathLst>
                  <a:path h="3099816" w="3901440">
                    <a:moveTo>
                      <a:pt x="3901440" y="3099816"/>
                    </a:moveTo>
                    <a:lnTo>
                      <a:pt x="0" y="3099816"/>
                    </a:lnTo>
                    <a:lnTo>
                      <a:pt x="0" y="0"/>
                    </a:lnTo>
                    <a:lnTo>
                      <a:pt x="3901440" y="0"/>
                    </a:lnTo>
                    <a:lnTo>
                      <a:pt x="3901440" y="3099816"/>
                    </a:lnTo>
                    <a:close/>
                  </a:path>
                </a:pathLst>
              </a:custGeom>
              <a:blipFill>
                <a:blip r:embed="rId4"/>
                <a:stretch>
                  <a:fillRect l="0" t="-29" r="0" b="-29"/>
                </a:stretch>
              </a:blipFill>
            </p:spPr>
          </p:sp>
        </p:grpSp>
        <p:grpSp>
          <p:nvGrpSpPr>
            <p:cNvPr name="Group 27" id="27"/>
            <p:cNvGrpSpPr>
              <a:grpSpLocks noChangeAspect="true"/>
            </p:cNvGrpSpPr>
            <p:nvPr/>
          </p:nvGrpSpPr>
          <p:grpSpPr>
            <a:xfrm rot="0">
              <a:off x="78060" y="3017661"/>
              <a:ext cx="3902282" cy="5511245"/>
              <a:chOff x="0" y="0"/>
              <a:chExt cx="3267456" cy="4614672"/>
            </a:xfrm>
          </p:grpSpPr>
          <p:sp>
            <p:nvSpPr>
              <p:cNvPr name="Freeform 28" id="28"/>
              <p:cNvSpPr/>
              <p:nvPr/>
            </p:nvSpPr>
            <p:spPr>
              <a:xfrm flipH="false" flipV="false" rot="0">
                <a:off x="0" y="0"/>
                <a:ext cx="3267456" cy="4618736"/>
              </a:xfrm>
              <a:custGeom>
                <a:avLst/>
                <a:gdLst/>
                <a:ahLst/>
                <a:cxnLst/>
                <a:rect r="r" b="b" t="t" l="l"/>
                <a:pathLst>
                  <a:path h="4618736" w="3267456">
                    <a:moveTo>
                      <a:pt x="3267456" y="4618736"/>
                    </a:moveTo>
                    <a:lnTo>
                      <a:pt x="0" y="4618736"/>
                    </a:lnTo>
                    <a:lnTo>
                      <a:pt x="0" y="0"/>
                    </a:lnTo>
                    <a:lnTo>
                      <a:pt x="3267456" y="0"/>
                    </a:lnTo>
                    <a:lnTo>
                      <a:pt x="3267456" y="4618736"/>
                    </a:lnTo>
                    <a:close/>
                  </a:path>
                </a:pathLst>
              </a:custGeom>
              <a:blipFill>
                <a:blip r:embed="rId11"/>
                <a:stretch>
                  <a:fillRect l="-4" t="0" r="-4" b="0"/>
                </a:stretch>
              </a:blipFill>
            </p:spPr>
          </p:sp>
          <p:sp>
            <p:nvSpPr>
              <p:cNvPr name="Freeform 29" id="29"/>
              <p:cNvSpPr/>
              <p:nvPr/>
            </p:nvSpPr>
            <p:spPr>
              <a:xfrm flipH="false" flipV="false" rot="0">
                <a:off x="56770" y="48203"/>
                <a:ext cx="3142190" cy="3592604"/>
              </a:xfrm>
              <a:custGeom>
                <a:avLst/>
                <a:gdLst/>
                <a:ahLst/>
                <a:cxnLst/>
                <a:rect r="r" b="b" t="t" l="l"/>
                <a:pathLst>
                  <a:path h="3592604" w="3142190">
                    <a:moveTo>
                      <a:pt x="3142190" y="35325"/>
                    </a:moveTo>
                    <a:lnTo>
                      <a:pt x="3106219" y="3592604"/>
                    </a:lnTo>
                    <a:lnTo>
                      <a:pt x="0" y="3558211"/>
                    </a:lnTo>
                    <a:lnTo>
                      <a:pt x="28183" y="0"/>
                    </a:lnTo>
                    <a:lnTo>
                      <a:pt x="3142190" y="35325"/>
                    </a:lnTo>
                    <a:close/>
                  </a:path>
                </a:pathLst>
              </a:custGeom>
              <a:blipFill>
                <a:blip r:embed="rId12"/>
                <a:stretch>
                  <a:fillRect l="0" t="-15761" r="0" b="-15761"/>
                </a:stretch>
              </a:blipFill>
            </p:spPr>
          </p:sp>
        </p:grpSp>
        <p:grpSp>
          <p:nvGrpSpPr>
            <p:cNvPr name="Group 30" id="30"/>
            <p:cNvGrpSpPr>
              <a:grpSpLocks noChangeAspect="true"/>
            </p:cNvGrpSpPr>
            <p:nvPr/>
          </p:nvGrpSpPr>
          <p:grpSpPr>
            <a:xfrm rot="0">
              <a:off x="8357186" y="10119097"/>
              <a:ext cx="3522971" cy="4975539"/>
              <a:chOff x="0" y="0"/>
              <a:chExt cx="3267456" cy="4614672"/>
            </a:xfrm>
          </p:grpSpPr>
          <p:sp>
            <p:nvSpPr>
              <p:cNvPr name="Freeform 31" id="31"/>
              <p:cNvSpPr/>
              <p:nvPr/>
            </p:nvSpPr>
            <p:spPr>
              <a:xfrm flipH="false" flipV="false" rot="0">
                <a:off x="0" y="0"/>
                <a:ext cx="3267456" cy="4618736"/>
              </a:xfrm>
              <a:custGeom>
                <a:avLst/>
                <a:gdLst/>
                <a:ahLst/>
                <a:cxnLst/>
                <a:rect r="r" b="b" t="t" l="l"/>
                <a:pathLst>
                  <a:path h="4618736" w="3267456">
                    <a:moveTo>
                      <a:pt x="3267456" y="4618736"/>
                    </a:moveTo>
                    <a:lnTo>
                      <a:pt x="0" y="4618736"/>
                    </a:lnTo>
                    <a:lnTo>
                      <a:pt x="0" y="0"/>
                    </a:lnTo>
                    <a:lnTo>
                      <a:pt x="3267456" y="0"/>
                    </a:lnTo>
                    <a:lnTo>
                      <a:pt x="3267456" y="4618736"/>
                    </a:lnTo>
                    <a:close/>
                  </a:path>
                </a:pathLst>
              </a:custGeom>
              <a:blipFill>
                <a:blip r:embed="rId11"/>
                <a:stretch>
                  <a:fillRect l="-4" t="0" r="-4" b="0"/>
                </a:stretch>
              </a:blipFill>
            </p:spPr>
          </p:sp>
          <p:sp>
            <p:nvSpPr>
              <p:cNvPr name="Freeform 32" id="32"/>
              <p:cNvSpPr/>
              <p:nvPr/>
            </p:nvSpPr>
            <p:spPr>
              <a:xfrm flipH="false" flipV="false" rot="0">
                <a:off x="56770" y="48203"/>
                <a:ext cx="3142190" cy="3592604"/>
              </a:xfrm>
              <a:custGeom>
                <a:avLst/>
                <a:gdLst/>
                <a:ahLst/>
                <a:cxnLst/>
                <a:rect r="r" b="b" t="t" l="l"/>
                <a:pathLst>
                  <a:path h="3592604" w="3142190">
                    <a:moveTo>
                      <a:pt x="3142190" y="35325"/>
                    </a:moveTo>
                    <a:lnTo>
                      <a:pt x="3106219" y="3592604"/>
                    </a:lnTo>
                    <a:lnTo>
                      <a:pt x="0" y="3558211"/>
                    </a:lnTo>
                    <a:lnTo>
                      <a:pt x="28183" y="0"/>
                    </a:lnTo>
                    <a:lnTo>
                      <a:pt x="3142190" y="35325"/>
                    </a:lnTo>
                    <a:close/>
                  </a:path>
                </a:pathLst>
              </a:custGeom>
              <a:blipFill>
                <a:blip r:embed="rId13"/>
                <a:stretch>
                  <a:fillRect l="-7167" t="0" r="-7167" b="0"/>
                </a:stretch>
              </a:blipFill>
            </p:spPr>
          </p:sp>
        </p:grpSp>
        <p:grpSp>
          <p:nvGrpSpPr>
            <p:cNvPr name="Group 33" id="33"/>
            <p:cNvGrpSpPr>
              <a:grpSpLocks noChangeAspect="true"/>
            </p:cNvGrpSpPr>
            <p:nvPr/>
          </p:nvGrpSpPr>
          <p:grpSpPr>
            <a:xfrm rot="0">
              <a:off x="21908151" y="529891"/>
              <a:ext cx="3522971" cy="4975539"/>
              <a:chOff x="0" y="0"/>
              <a:chExt cx="3267456" cy="4614672"/>
            </a:xfrm>
          </p:grpSpPr>
          <p:sp>
            <p:nvSpPr>
              <p:cNvPr name="Freeform 34" id="34"/>
              <p:cNvSpPr/>
              <p:nvPr/>
            </p:nvSpPr>
            <p:spPr>
              <a:xfrm flipH="false" flipV="false" rot="0">
                <a:off x="0" y="0"/>
                <a:ext cx="3267456" cy="4618736"/>
              </a:xfrm>
              <a:custGeom>
                <a:avLst/>
                <a:gdLst/>
                <a:ahLst/>
                <a:cxnLst/>
                <a:rect r="r" b="b" t="t" l="l"/>
                <a:pathLst>
                  <a:path h="4618736" w="3267456">
                    <a:moveTo>
                      <a:pt x="3267456" y="4618736"/>
                    </a:moveTo>
                    <a:lnTo>
                      <a:pt x="0" y="4618736"/>
                    </a:lnTo>
                    <a:lnTo>
                      <a:pt x="0" y="0"/>
                    </a:lnTo>
                    <a:lnTo>
                      <a:pt x="3267456" y="0"/>
                    </a:lnTo>
                    <a:lnTo>
                      <a:pt x="3267456" y="4618736"/>
                    </a:lnTo>
                    <a:close/>
                  </a:path>
                </a:pathLst>
              </a:custGeom>
              <a:blipFill>
                <a:blip r:embed="rId11"/>
                <a:stretch>
                  <a:fillRect l="-4" t="0" r="-4" b="0"/>
                </a:stretch>
              </a:blipFill>
            </p:spPr>
          </p:sp>
          <p:sp>
            <p:nvSpPr>
              <p:cNvPr name="Freeform 35" id="35"/>
              <p:cNvSpPr/>
              <p:nvPr/>
            </p:nvSpPr>
            <p:spPr>
              <a:xfrm flipH="false" flipV="false" rot="0">
                <a:off x="56770" y="48203"/>
                <a:ext cx="3142190" cy="3592604"/>
              </a:xfrm>
              <a:custGeom>
                <a:avLst/>
                <a:gdLst/>
                <a:ahLst/>
                <a:cxnLst/>
                <a:rect r="r" b="b" t="t" l="l"/>
                <a:pathLst>
                  <a:path h="3592604" w="3142190">
                    <a:moveTo>
                      <a:pt x="3142190" y="35325"/>
                    </a:moveTo>
                    <a:lnTo>
                      <a:pt x="3106219" y="3592604"/>
                    </a:lnTo>
                    <a:lnTo>
                      <a:pt x="0" y="3558211"/>
                    </a:lnTo>
                    <a:lnTo>
                      <a:pt x="28183" y="0"/>
                    </a:lnTo>
                    <a:lnTo>
                      <a:pt x="3142190" y="35325"/>
                    </a:lnTo>
                    <a:close/>
                  </a:path>
                </a:pathLst>
              </a:custGeom>
              <a:blipFill>
                <a:blip r:embed="rId14"/>
                <a:stretch>
                  <a:fillRect l="0" t="-45068" r="0" b="-45068"/>
                </a:stretch>
              </a:blipFill>
            </p:spPr>
          </p:sp>
        </p:grpSp>
        <p:grpSp>
          <p:nvGrpSpPr>
            <p:cNvPr name="Group 36" id="36"/>
            <p:cNvGrpSpPr>
              <a:grpSpLocks noChangeAspect="true"/>
            </p:cNvGrpSpPr>
            <p:nvPr/>
          </p:nvGrpSpPr>
          <p:grpSpPr>
            <a:xfrm rot="0">
              <a:off x="11679558" y="11491577"/>
              <a:ext cx="4027768" cy="3200187"/>
              <a:chOff x="0" y="0"/>
              <a:chExt cx="3901440" cy="3099816"/>
            </a:xfrm>
          </p:grpSpPr>
          <p:sp>
            <p:nvSpPr>
              <p:cNvPr name="Freeform 37" id="37"/>
              <p:cNvSpPr/>
              <p:nvPr/>
            </p:nvSpPr>
            <p:spPr>
              <a:xfrm flipH="false" flipV="false" rot="0">
                <a:off x="127000" y="190500"/>
                <a:ext cx="3657600" cy="2413000"/>
              </a:xfrm>
              <a:custGeom>
                <a:avLst/>
                <a:gdLst/>
                <a:ahLst/>
                <a:cxnLst/>
                <a:rect r="r" b="b" t="t" l="l"/>
                <a:pathLst>
                  <a:path h="2413000" w="3657600">
                    <a:moveTo>
                      <a:pt x="3657600" y="2413000"/>
                    </a:moveTo>
                    <a:lnTo>
                      <a:pt x="0" y="2413000"/>
                    </a:lnTo>
                    <a:lnTo>
                      <a:pt x="0" y="0"/>
                    </a:lnTo>
                    <a:lnTo>
                      <a:pt x="3657600" y="0"/>
                    </a:lnTo>
                    <a:lnTo>
                      <a:pt x="3657600" y="2413000"/>
                    </a:lnTo>
                    <a:close/>
                  </a:path>
                </a:pathLst>
              </a:custGeom>
              <a:blipFill>
                <a:blip r:embed="rId15"/>
                <a:stretch>
                  <a:fillRect l="0" t="-119133" r="0" b="-51543"/>
                </a:stretch>
              </a:blipFill>
            </p:spPr>
          </p:sp>
          <p:sp>
            <p:nvSpPr>
              <p:cNvPr name="Freeform 38" id="38"/>
              <p:cNvSpPr/>
              <p:nvPr/>
            </p:nvSpPr>
            <p:spPr>
              <a:xfrm flipH="false" flipV="false" rot="0">
                <a:off x="0" y="0"/>
                <a:ext cx="3901440" cy="3099816"/>
              </a:xfrm>
              <a:custGeom>
                <a:avLst/>
                <a:gdLst/>
                <a:ahLst/>
                <a:cxnLst/>
                <a:rect r="r" b="b" t="t" l="l"/>
                <a:pathLst>
                  <a:path h="3099816" w="3901440">
                    <a:moveTo>
                      <a:pt x="3901440" y="3099816"/>
                    </a:moveTo>
                    <a:lnTo>
                      <a:pt x="0" y="3099816"/>
                    </a:lnTo>
                    <a:lnTo>
                      <a:pt x="0" y="0"/>
                    </a:lnTo>
                    <a:lnTo>
                      <a:pt x="3901440" y="0"/>
                    </a:lnTo>
                    <a:lnTo>
                      <a:pt x="3901440" y="3099816"/>
                    </a:lnTo>
                    <a:close/>
                  </a:path>
                </a:pathLst>
              </a:custGeom>
              <a:blipFill>
                <a:blip r:embed="rId4"/>
                <a:stretch>
                  <a:fillRect l="0" t="-29" r="0" b="-29"/>
                </a:stretch>
              </a:blipFill>
            </p:spPr>
          </p:sp>
        </p:grpSp>
        <p:grpSp>
          <p:nvGrpSpPr>
            <p:cNvPr name="Group 39" id="39"/>
            <p:cNvGrpSpPr>
              <a:grpSpLocks noChangeAspect="true"/>
            </p:cNvGrpSpPr>
            <p:nvPr/>
          </p:nvGrpSpPr>
          <p:grpSpPr>
            <a:xfrm rot="0">
              <a:off x="0" y="8312029"/>
              <a:ext cx="4469797" cy="4465611"/>
              <a:chOff x="0" y="0"/>
              <a:chExt cx="3255264" cy="3252216"/>
            </a:xfrm>
          </p:grpSpPr>
          <p:sp>
            <p:nvSpPr>
              <p:cNvPr name="Freeform 40" id="40"/>
              <p:cNvSpPr/>
              <p:nvPr/>
            </p:nvSpPr>
            <p:spPr>
              <a:xfrm flipH="false" flipV="false" rot="0">
                <a:off x="0" y="0"/>
                <a:ext cx="3255264" cy="3252216"/>
              </a:xfrm>
              <a:custGeom>
                <a:avLst/>
                <a:gdLst/>
                <a:ahLst/>
                <a:cxnLst/>
                <a:rect r="r" b="b" t="t" l="l"/>
                <a:pathLst>
                  <a:path h="3252216" w="3255264">
                    <a:moveTo>
                      <a:pt x="3255264" y="3252216"/>
                    </a:moveTo>
                    <a:lnTo>
                      <a:pt x="0" y="3252216"/>
                    </a:lnTo>
                    <a:lnTo>
                      <a:pt x="0" y="0"/>
                    </a:lnTo>
                    <a:lnTo>
                      <a:pt x="3255264" y="0"/>
                    </a:lnTo>
                    <a:lnTo>
                      <a:pt x="3255264" y="3252216"/>
                    </a:lnTo>
                    <a:close/>
                  </a:path>
                </a:pathLst>
              </a:custGeom>
              <a:blipFill>
                <a:blip r:embed="rId16"/>
                <a:stretch>
                  <a:fillRect l="-15" t="0" r="-15" b="0"/>
                </a:stretch>
              </a:blipFill>
            </p:spPr>
          </p:sp>
          <p:sp>
            <p:nvSpPr>
              <p:cNvPr name="Freeform 41" id="41"/>
              <p:cNvSpPr/>
              <p:nvPr/>
            </p:nvSpPr>
            <p:spPr>
              <a:xfrm flipH="false" flipV="false" rot="0">
                <a:off x="178981" y="170596"/>
                <a:ext cx="2903337" cy="2874918"/>
              </a:xfrm>
              <a:custGeom>
                <a:avLst/>
                <a:gdLst/>
                <a:ahLst/>
                <a:cxnLst/>
                <a:rect r="r" b="b" t="t" l="l"/>
                <a:pathLst>
                  <a:path h="2874918" w="2903337">
                    <a:moveTo>
                      <a:pt x="65410" y="2"/>
                    </a:moveTo>
                    <a:lnTo>
                      <a:pt x="2878279" y="31831"/>
                    </a:lnTo>
                    <a:cubicBezTo>
                      <a:pt x="2892304" y="31989"/>
                      <a:pt x="2903534" y="43509"/>
                      <a:pt x="2903334" y="57535"/>
                    </a:cubicBezTo>
                    <a:lnTo>
                      <a:pt x="2863557" y="2849935"/>
                    </a:lnTo>
                    <a:cubicBezTo>
                      <a:pt x="2863356" y="2863986"/>
                      <a:pt x="2851762" y="2875193"/>
                      <a:pt x="2837712" y="2874913"/>
                    </a:cubicBezTo>
                    <a:lnTo>
                      <a:pt x="24844" y="2819214"/>
                    </a:lnTo>
                    <a:cubicBezTo>
                      <a:pt x="10903" y="2818938"/>
                      <a:pt x="-197" y="2807452"/>
                      <a:pt x="3" y="2793509"/>
                    </a:cubicBezTo>
                    <a:lnTo>
                      <a:pt x="39780" y="24980"/>
                    </a:lnTo>
                    <a:cubicBezTo>
                      <a:pt x="39982" y="11015"/>
                      <a:pt x="51444" y="-156"/>
                      <a:pt x="65410" y="2"/>
                    </a:cubicBezTo>
                    <a:close/>
                  </a:path>
                </a:pathLst>
              </a:custGeom>
              <a:blipFill>
                <a:blip r:embed="rId17"/>
                <a:stretch>
                  <a:fillRect l="-15684" t="0" r="-15684" b="0"/>
                </a:stretch>
              </a:blipFill>
            </p:spPr>
          </p:sp>
        </p:grpSp>
        <p:grpSp>
          <p:nvGrpSpPr>
            <p:cNvPr name="Group 42" id="42"/>
            <p:cNvGrpSpPr>
              <a:grpSpLocks noChangeAspect="true"/>
            </p:cNvGrpSpPr>
            <p:nvPr/>
          </p:nvGrpSpPr>
          <p:grpSpPr>
            <a:xfrm rot="0">
              <a:off x="3422433" y="11311212"/>
              <a:ext cx="5031285" cy="3623112"/>
              <a:chOff x="0" y="0"/>
              <a:chExt cx="3136392" cy="2258568"/>
            </a:xfrm>
          </p:grpSpPr>
          <p:sp>
            <p:nvSpPr>
              <p:cNvPr name="Freeform 43" id="43"/>
              <p:cNvSpPr/>
              <p:nvPr/>
            </p:nvSpPr>
            <p:spPr>
              <a:xfrm flipH="false" flipV="false" rot="0">
                <a:off x="114300" y="125984"/>
                <a:ext cx="2882900" cy="1993900"/>
              </a:xfrm>
              <a:custGeom>
                <a:avLst/>
                <a:gdLst/>
                <a:ahLst/>
                <a:cxnLst/>
                <a:rect r="r" b="b" t="t" l="l"/>
                <a:pathLst>
                  <a:path h="1993900" w="2882900">
                    <a:moveTo>
                      <a:pt x="2882900" y="1993900"/>
                    </a:moveTo>
                    <a:lnTo>
                      <a:pt x="0" y="1993900"/>
                    </a:lnTo>
                    <a:lnTo>
                      <a:pt x="0" y="0"/>
                    </a:lnTo>
                    <a:lnTo>
                      <a:pt x="2882900" y="0"/>
                    </a:lnTo>
                    <a:lnTo>
                      <a:pt x="2882900" y="1993900"/>
                    </a:lnTo>
                    <a:close/>
                  </a:path>
                </a:pathLst>
              </a:custGeom>
              <a:blipFill>
                <a:blip r:embed="rId18"/>
                <a:stretch>
                  <a:fillRect l="-11752" t="0" r="-11752" b="0"/>
                </a:stretch>
              </a:blipFill>
            </p:spPr>
          </p:sp>
          <p:sp>
            <p:nvSpPr>
              <p:cNvPr name="Freeform 44" id="44"/>
              <p:cNvSpPr/>
              <p:nvPr/>
            </p:nvSpPr>
            <p:spPr>
              <a:xfrm flipH="false" flipV="false" rot="0">
                <a:off x="0" y="-1016"/>
                <a:ext cx="3136392" cy="2258568"/>
              </a:xfrm>
              <a:custGeom>
                <a:avLst/>
                <a:gdLst/>
                <a:ahLst/>
                <a:cxnLst/>
                <a:rect r="r" b="b" t="t" l="l"/>
                <a:pathLst>
                  <a:path h="2258568" w="3136392">
                    <a:moveTo>
                      <a:pt x="3136392" y="2258568"/>
                    </a:moveTo>
                    <a:lnTo>
                      <a:pt x="0" y="2258568"/>
                    </a:lnTo>
                    <a:lnTo>
                      <a:pt x="0" y="0"/>
                    </a:lnTo>
                    <a:lnTo>
                      <a:pt x="3136392" y="0"/>
                    </a:lnTo>
                    <a:lnTo>
                      <a:pt x="3136392" y="2258568"/>
                    </a:lnTo>
                    <a:close/>
                  </a:path>
                </a:pathLst>
              </a:custGeom>
              <a:blipFill>
                <a:blip r:embed="rId19"/>
                <a:stretch>
                  <a:fillRect l="-8" t="0" r="-8" b="0"/>
                </a:stretch>
              </a:blipFill>
            </p:spPr>
          </p:sp>
        </p:grpSp>
        <p:grpSp>
          <p:nvGrpSpPr>
            <p:cNvPr name="Group 45" id="45"/>
            <p:cNvGrpSpPr>
              <a:grpSpLocks noChangeAspect="true"/>
            </p:cNvGrpSpPr>
            <p:nvPr/>
          </p:nvGrpSpPr>
          <p:grpSpPr>
            <a:xfrm rot="0">
              <a:off x="21395898" y="4887642"/>
              <a:ext cx="3736471" cy="5277068"/>
              <a:chOff x="0" y="0"/>
              <a:chExt cx="3267456" cy="4614672"/>
            </a:xfrm>
          </p:grpSpPr>
          <p:sp>
            <p:nvSpPr>
              <p:cNvPr name="Freeform 46" id="46"/>
              <p:cNvSpPr/>
              <p:nvPr/>
            </p:nvSpPr>
            <p:spPr>
              <a:xfrm flipH="false" flipV="false" rot="0">
                <a:off x="0" y="0"/>
                <a:ext cx="3267456" cy="4618736"/>
              </a:xfrm>
              <a:custGeom>
                <a:avLst/>
                <a:gdLst/>
                <a:ahLst/>
                <a:cxnLst/>
                <a:rect r="r" b="b" t="t" l="l"/>
                <a:pathLst>
                  <a:path h="4618736" w="3267456">
                    <a:moveTo>
                      <a:pt x="3267456" y="4618736"/>
                    </a:moveTo>
                    <a:lnTo>
                      <a:pt x="0" y="4618736"/>
                    </a:lnTo>
                    <a:lnTo>
                      <a:pt x="0" y="0"/>
                    </a:lnTo>
                    <a:lnTo>
                      <a:pt x="3267456" y="0"/>
                    </a:lnTo>
                    <a:lnTo>
                      <a:pt x="3267456" y="4618736"/>
                    </a:lnTo>
                    <a:close/>
                  </a:path>
                </a:pathLst>
              </a:custGeom>
              <a:blipFill>
                <a:blip r:embed="rId11"/>
                <a:stretch>
                  <a:fillRect l="-4" t="0" r="-4" b="0"/>
                </a:stretch>
              </a:blipFill>
            </p:spPr>
          </p:sp>
          <p:sp>
            <p:nvSpPr>
              <p:cNvPr name="Freeform 47" id="47"/>
              <p:cNvSpPr/>
              <p:nvPr/>
            </p:nvSpPr>
            <p:spPr>
              <a:xfrm flipH="false" flipV="false" rot="0">
                <a:off x="144163" y="140959"/>
                <a:ext cx="2993427" cy="4317015"/>
              </a:xfrm>
              <a:custGeom>
                <a:avLst/>
                <a:gdLst/>
                <a:ahLst/>
                <a:cxnLst/>
                <a:rect r="r" b="b" t="t" l="l"/>
                <a:pathLst>
                  <a:path h="4317015" w="2993427">
                    <a:moveTo>
                      <a:pt x="2993427" y="12700"/>
                    </a:moveTo>
                    <a:lnTo>
                      <a:pt x="2935892" y="4317015"/>
                    </a:lnTo>
                    <a:lnTo>
                      <a:pt x="0" y="4275547"/>
                    </a:lnTo>
                    <a:lnTo>
                      <a:pt x="0" y="0"/>
                    </a:lnTo>
                    <a:lnTo>
                      <a:pt x="2993427" y="12700"/>
                    </a:lnTo>
                    <a:close/>
                  </a:path>
                </a:pathLst>
              </a:custGeom>
              <a:blipFill>
                <a:blip r:embed="rId20"/>
                <a:stretch>
                  <a:fillRect l="0" t="-11910" r="0" b="-11910"/>
                </a:stretch>
              </a:blipFill>
            </p:spPr>
          </p:sp>
        </p:grpSp>
        <p:grpSp>
          <p:nvGrpSpPr>
            <p:cNvPr name="Group 48" id="48"/>
            <p:cNvGrpSpPr>
              <a:grpSpLocks noChangeAspect="true"/>
            </p:cNvGrpSpPr>
            <p:nvPr/>
          </p:nvGrpSpPr>
          <p:grpSpPr>
            <a:xfrm rot="0">
              <a:off x="16926815" y="9978120"/>
              <a:ext cx="8001079" cy="5761710"/>
              <a:chOff x="0" y="0"/>
              <a:chExt cx="3136392" cy="2258568"/>
            </a:xfrm>
          </p:grpSpPr>
          <p:sp>
            <p:nvSpPr>
              <p:cNvPr name="Freeform 49" id="49"/>
              <p:cNvSpPr/>
              <p:nvPr/>
            </p:nvSpPr>
            <p:spPr>
              <a:xfrm flipH="false" flipV="false" rot="0">
                <a:off x="114300" y="125984"/>
                <a:ext cx="2882900" cy="1993900"/>
              </a:xfrm>
              <a:custGeom>
                <a:avLst/>
                <a:gdLst/>
                <a:ahLst/>
                <a:cxnLst/>
                <a:rect r="r" b="b" t="t" l="l"/>
                <a:pathLst>
                  <a:path h="1993900" w="2882900">
                    <a:moveTo>
                      <a:pt x="2882900" y="1993900"/>
                    </a:moveTo>
                    <a:lnTo>
                      <a:pt x="0" y="1993900"/>
                    </a:lnTo>
                    <a:lnTo>
                      <a:pt x="0" y="0"/>
                    </a:lnTo>
                    <a:lnTo>
                      <a:pt x="2882900" y="0"/>
                    </a:lnTo>
                    <a:lnTo>
                      <a:pt x="2882900" y="1993900"/>
                    </a:lnTo>
                    <a:close/>
                  </a:path>
                </a:pathLst>
              </a:custGeom>
              <a:blipFill>
                <a:blip r:embed="rId21"/>
                <a:stretch>
                  <a:fillRect l="-11478" t="0" r="-11478" b="0"/>
                </a:stretch>
              </a:blipFill>
            </p:spPr>
          </p:sp>
          <p:sp>
            <p:nvSpPr>
              <p:cNvPr name="Freeform 50" id="50"/>
              <p:cNvSpPr/>
              <p:nvPr/>
            </p:nvSpPr>
            <p:spPr>
              <a:xfrm flipH="false" flipV="false" rot="0">
                <a:off x="0" y="-1016"/>
                <a:ext cx="3136392" cy="2258568"/>
              </a:xfrm>
              <a:custGeom>
                <a:avLst/>
                <a:gdLst/>
                <a:ahLst/>
                <a:cxnLst/>
                <a:rect r="r" b="b" t="t" l="l"/>
                <a:pathLst>
                  <a:path h="2258568" w="3136392">
                    <a:moveTo>
                      <a:pt x="3136392" y="2258568"/>
                    </a:moveTo>
                    <a:lnTo>
                      <a:pt x="0" y="2258568"/>
                    </a:lnTo>
                    <a:lnTo>
                      <a:pt x="0" y="0"/>
                    </a:lnTo>
                    <a:lnTo>
                      <a:pt x="3136392" y="0"/>
                    </a:lnTo>
                    <a:lnTo>
                      <a:pt x="3136392" y="2258568"/>
                    </a:lnTo>
                    <a:close/>
                  </a:path>
                </a:pathLst>
              </a:custGeom>
              <a:blipFill>
                <a:blip r:embed="rId19"/>
                <a:stretch>
                  <a:fillRect l="-8" t="0" r="-8" b="0"/>
                </a:stretch>
              </a:blipFill>
            </p:spPr>
          </p:sp>
        </p:grpSp>
        <p:grpSp>
          <p:nvGrpSpPr>
            <p:cNvPr name="Group 51" id="51"/>
            <p:cNvGrpSpPr>
              <a:grpSpLocks noChangeAspect="true"/>
            </p:cNvGrpSpPr>
            <p:nvPr/>
          </p:nvGrpSpPr>
          <p:grpSpPr>
            <a:xfrm rot="0">
              <a:off x="18136012" y="6550574"/>
              <a:ext cx="3617523" cy="3614136"/>
              <a:chOff x="0" y="0"/>
              <a:chExt cx="3255264" cy="3252216"/>
            </a:xfrm>
          </p:grpSpPr>
          <p:sp>
            <p:nvSpPr>
              <p:cNvPr name="Freeform 52" id="52"/>
              <p:cNvSpPr/>
              <p:nvPr/>
            </p:nvSpPr>
            <p:spPr>
              <a:xfrm flipH="false" flipV="false" rot="0">
                <a:off x="0" y="0"/>
                <a:ext cx="3255264" cy="3252216"/>
              </a:xfrm>
              <a:custGeom>
                <a:avLst/>
                <a:gdLst/>
                <a:ahLst/>
                <a:cxnLst/>
                <a:rect r="r" b="b" t="t" l="l"/>
                <a:pathLst>
                  <a:path h="3252216" w="3255264">
                    <a:moveTo>
                      <a:pt x="3255264" y="3252216"/>
                    </a:moveTo>
                    <a:lnTo>
                      <a:pt x="0" y="3252216"/>
                    </a:lnTo>
                    <a:lnTo>
                      <a:pt x="0" y="0"/>
                    </a:lnTo>
                    <a:lnTo>
                      <a:pt x="3255264" y="0"/>
                    </a:lnTo>
                    <a:lnTo>
                      <a:pt x="3255264" y="3252216"/>
                    </a:lnTo>
                    <a:close/>
                  </a:path>
                </a:pathLst>
              </a:custGeom>
              <a:blipFill>
                <a:blip r:embed="rId16"/>
                <a:stretch>
                  <a:fillRect l="-15" t="0" r="-15" b="0"/>
                </a:stretch>
              </a:blipFill>
            </p:spPr>
          </p:sp>
          <p:sp>
            <p:nvSpPr>
              <p:cNvPr name="Freeform 53" id="53"/>
              <p:cNvSpPr/>
              <p:nvPr/>
            </p:nvSpPr>
            <p:spPr>
              <a:xfrm flipH="false" flipV="false" rot="0">
                <a:off x="178981" y="170596"/>
                <a:ext cx="2903337" cy="2874918"/>
              </a:xfrm>
              <a:custGeom>
                <a:avLst/>
                <a:gdLst/>
                <a:ahLst/>
                <a:cxnLst/>
                <a:rect r="r" b="b" t="t" l="l"/>
                <a:pathLst>
                  <a:path h="2874918" w="2903337">
                    <a:moveTo>
                      <a:pt x="65410" y="2"/>
                    </a:moveTo>
                    <a:lnTo>
                      <a:pt x="2878279" y="31831"/>
                    </a:lnTo>
                    <a:cubicBezTo>
                      <a:pt x="2892304" y="31989"/>
                      <a:pt x="2903534" y="43509"/>
                      <a:pt x="2903334" y="57535"/>
                    </a:cubicBezTo>
                    <a:lnTo>
                      <a:pt x="2863557" y="2849935"/>
                    </a:lnTo>
                    <a:cubicBezTo>
                      <a:pt x="2863356" y="2863986"/>
                      <a:pt x="2851762" y="2875193"/>
                      <a:pt x="2837712" y="2874913"/>
                    </a:cubicBezTo>
                    <a:lnTo>
                      <a:pt x="24844" y="2819214"/>
                    </a:lnTo>
                    <a:cubicBezTo>
                      <a:pt x="10903" y="2818938"/>
                      <a:pt x="-197" y="2807452"/>
                      <a:pt x="3" y="2793509"/>
                    </a:cubicBezTo>
                    <a:lnTo>
                      <a:pt x="39780" y="24980"/>
                    </a:lnTo>
                    <a:cubicBezTo>
                      <a:pt x="39982" y="11015"/>
                      <a:pt x="51444" y="-156"/>
                      <a:pt x="65410" y="2"/>
                    </a:cubicBezTo>
                    <a:close/>
                  </a:path>
                </a:pathLst>
              </a:custGeom>
              <a:blipFill>
                <a:blip r:embed="rId22"/>
                <a:stretch>
                  <a:fillRect l="0" t="-16989" r="0" b="-16989"/>
                </a:stretch>
              </a:blipFill>
            </p:spPr>
          </p:sp>
        </p:grpSp>
        <p:grpSp>
          <p:nvGrpSpPr>
            <p:cNvPr name="Group 54" id="54"/>
            <p:cNvGrpSpPr>
              <a:grpSpLocks noChangeAspect="true"/>
            </p:cNvGrpSpPr>
            <p:nvPr/>
          </p:nvGrpSpPr>
          <p:grpSpPr>
            <a:xfrm rot="0">
              <a:off x="2320553" y="6550574"/>
              <a:ext cx="3617523" cy="3614136"/>
              <a:chOff x="0" y="0"/>
              <a:chExt cx="3255264" cy="3252216"/>
            </a:xfrm>
          </p:grpSpPr>
          <p:sp>
            <p:nvSpPr>
              <p:cNvPr name="Freeform 55" id="55"/>
              <p:cNvSpPr/>
              <p:nvPr/>
            </p:nvSpPr>
            <p:spPr>
              <a:xfrm flipH="false" flipV="false" rot="0">
                <a:off x="0" y="0"/>
                <a:ext cx="3255264" cy="3252216"/>
              </a:xfrm>
              <a:custGeom>
                <a:avLst/>
                <a:gdLst/>
                <a:ahLst/>
                <a:cxnLst/>
                <a:rect r="r" b="b" t="t" l="l"/>
                <a:pathLst>
                  <a:path h="3252216" w="3255264">
                    <a:moveTo>
                      <a:pt x="3255264" y="3252216"/>
                    </a:moveTo>
                    <a:lnTo>
                      <a:pt x="0" y="3252216"/>
                    </a:lnTo>
                    <a:lnTo>
                      <a:pt x="0" y="0"/>
                    </a:lnTo>
                    <a:lnTo>
                      <a:pt x="3255264" y="0"/>
                    </a:lnTo>
                    <a:lnTo>
                      <a:pt x="3255264" y="3252216"/>
                    </a:lnTo>
                    <a:close/>
                  </a:path>
                </a:pathLst>
              </a:custGeom>
              <a:blipFill>
                <a:blip r:embed="rId16"/>
                <a:stretch>
                  <a:fillRect l="-15" t="0" r="-15" b="0"/>
                </a:stretch>
              </a:blipFill>
            </p:spPr>
          </p:sp>
          <p:sp>
            <p:nvSpPr>
              <p:cNvPr name="Freeform 56" id="56"/>
              <p:cNvSpPr/>
              <p:nvPr/>
            </p:nvSpPr>
            <p:spPr>
              <a:xfrm flipH="false" flipV="false" rot="0">
                <a:off x="178981" y="170596"/>
                <a:ext cx="2903337" cy="2874918"/>
              </a:xfrm>
              <a:custGeom>
                <a:avLst/>
                <a:gdLst/>
                <a:ahLst/>
                <a:cxnLst/>
                <a:rect r="r" b="b" t="t" l="l"/>
                <a:pathLst>
                  <a:path h="2874918" w="2903337">
                    <a:moveTo>
                      <a:pt x="65410" y="2"/>
                    </a:moveTo>
                    <a:lnTo>
                      <a:pt x="2878279" y="31831"/>
                    </a:lnTo>
                    <a:cubicBezTo>
                      <a:pt x="2892304" y="31989"/>
                      <a:pt x="2903534" y="43509"/>
                      <a:pt x="2903334" y="57535"/>
                    </a:cubicBezTo>
                    <a:lnTo>
                      <a:pt x="2863557" y="2849935"/>
                    </a:lnTo>
                    <a:cubicBezTo>
                      <a:pt x="2863356" y="2863986"/>
                      <a:pt x="2851762" y="2875193"/>
                      <a:pt x="2837712" y="2874913"/>
                    </a:cubicBezTo>
                    <a:lnTo>
                      <a:pt x="24844" y="2819214"/>
                    </a:lnTo>
                    <a:cubicBezTo>
                      <a:pt x="10903" y="2818938"/>
                      <a:pt x="-197" y="2807452"/>
                      <a:pt x="3" y="2793509"/>
                    </a:cubicBezTo>
                    <a:lnTo>
                      <a:pt x="39780" y="24980"/>
                    </a:lnTo>
                    <a:cubicBezTo>
                      <a:pt x="39982" y="11015"/>
                      <a:pt x="51444" y="-156"/>
                      <a:pt x="65410" y="2"/>
                    </a:cubicBezTo>
                    <a:close/>
                  </a:path>
                </a:pathLst>
              </a:custGeom>
              <a:blipFill>
                <a:blip r:embed="rId23"/>
                <a:stretch>
                  <a:fillRect l="-15684" t="0" r="-15684" b="0"/>
                </a:stretch>
              </a:blipFill>
            </p:spPr>
          </p:sp>
        </p:grpSp>
        <p:grpSp>
          <p:nvGrpSpPr>
            <p:cNvPr name="Group 57" id="57"/>
            <p:cNvGrpSpPr>
              <a:grpSpLocks noChangeAspect="true"/>
            </p:cNvGrpSpPr>
            <p:nvPr/>
          </p:nvGrpSpPr>
          <p:grpSpPr>
            <a:xfrm rot="0">
              <a:off x="3444260" y="497908"/>
              <a:ext cx="3848052" cy="3844449"/>
              <a:chOff x="0" y="0"/>
              <a:chExt cx="3255264" cy="3252216"/>
            </a:xfrm>
          </p:grpSpPr>
          <p:sp>
            <p:nvSpPr>
              <p:cNvPr name="Freeform 58" id="58"/>
              <p:cNvSpPr/>
              <p:nvPr/>
            </p:nvSpPr>
            <p:spPr>
              <a:xfrm flipH="false" flipV="false" rot="0">
                <a:off x="0" y="0"/>
                <a:ext cx="3255264" cy="3252216"/>
              </a:xfrm>
              <a:custGeom>
                <a:avLst/>
                <a:gdLst/>
                <a:ahLst/>
                <a:cxnLst/>
                <a:rect r="r" b="b" t="t" l="l"/>
                <a:pathLst>
                  <a:path h="3252216" w="3255264">
                    <a:moveTo>
                      <a:pt x="3255264" y="3252216"/>
                    </a:moveTo>
                    <a:lnTo>
                      <a:pt x="0" y="3252216"/>
                    </a:lnTo>
                    <a:lnTo>
                      <a:pt x="0" y="0"/>
                    </a:lnTo>
                    <a:lnTo>
                      <a:pt x="3255264" y="0"/>
                    </a:lnTo>
                    <a:lnTo>
                      <a:pt x="3255264" y="3252216"/>
                    </a:lnTo>
                    <a:close/>
                  </a:path>
                </a:pathLst>
              </a:custGeom>
              <a:blipFill>
                <a:blip r:embed="rId16"/>
                <a:stretch>
                  <a:fillRect l="-15" t="0" r="-15" b="0"/>
                </a:stretch>
              </a:blipFill>
            </p:spPr>
          </p:sp>
          <p:sp>
            <p:nvSpPr>
              <p:cNvPr name="Freeform 59" id="59"/>
              <p:cNvSpPr/>
              <p:nvPr/>
            </p:nvSpPr>
            <p:spPr>
              <a:xfrm flipH="false" flipV="false" rot="0">
                <a:off x="178981" y="170596"/>
                <a:ext cx="2903337" cy="2874918"/>
              </a:xfrm>
              <a:custGeom>
                <a:avLst/>
                <a:gdLst/>
                <a:ahLst/>
                <a:cxnLst/>
                <a:rect r="r" b="b" t="t" l="l"/>
                <a:pathLst>
                  <a:path h="2874918" w="2903337">
                    <a:moveTo>
                      <a:pt x="65410" y="2"/>
                    </a:moveTo>
                    <a:lnTo>
                      <a:pt x="2878279" y="31831"/>
                    </a:lnTo>
                    <a:cubicBezTo>
                      <a:pt x="2892304" y="31989"/>
                      <a:pt x="2903534" y="43509"/>
                      <a:pt x="2903334" y="57535"/>
                    </a:cubicBezTo>
                    <a:lnTo>
                      <a:pt x="2863557" y="2849935"/>
                    </a:lnTo>
                    <a:cubicBezTo>
                      <a:pt x="2863356" y="2863986"/>
                      <a:pt x="2851762" y="2875193"/>
                      <a:pt x="2837712" y="2874913"/>
                    </a:cubicBezTo>
                    <a:lnTo>
                      <a:pt x="24844" y="2819214"/>
                    </a:lnTo>
                    <a:cubicBezTo>
                      <a:pt x="10903" y="2818938"/>
                      <a:pt x="-197" y="2807452"/>
                      <a:pt x="3" y="2793509"/>
                    </a:cubicBezTo>
                    <a:lnTo>
                      <a:pt x="39780" y="24980"/>
                    </a:lnTo>
                    <a:cubicBezTo>
                      <a:pt x="39982" y="11015"/>
                      <a:pt x="51444" y="-156"/>
                      <a:pt x="65410" y="2"/>
                    </a:cubicBezTo>
                    <a:close/>
                  </a:path>
                </a:pathLst>
              </a:custGeom>
              <a:blipFill>
                <a:blip r:embed="rId24"/>
                <a:stretch>
                  <a:fillRect l="0" t="-40168" r="0" b="-40168"/>
                </a:stretch>
              </a:blipFill>
            </p:spPr>
          </p:sp>
        </p:grpSp>
        <p:grpSp>
          <p:nvGrpSpPr>
            <p:cNvPr name="Group 60" id="60"/>
            <p:cNvGrpSpPr>
              <a:grpSpLocks noChangeAspect="true"/>
            </p:cNvGrpSpPr>
            <p:nvPr/>
          </p:nvGrpSpPr>
          <p:grpSpPr>
            <a:xfrm rot="0">
              <a:off x="14099604" y="11867200"/>
              <a:ext cx="2827211" cy="2824564"/>
              <a:chOff x="0" y="0"/>
              <a:chExt cx="3255264" cy="3252216"/>
            </a:xfrm>
          </p:grpSpPr>
          <p:sp>
            <p:nvSpPr>
              <p:cNvPr name="Freeform 61" id="61"/>
              <p:cNvSpPr/>
              <p:nvPr/>
            </p:nvSpPr>
            <p:spPr>
              <a:xfrm flipH="false" flipV="false" rot="0">
                <a:off x="0" y="0"/>
                <a:ext cx="3255264" cy="3252216"/>
              </a:xfrm>
              <a:custGeom>
                <a:avLst/>
                <a:gdLst/>
                <a:ahLst/>
                <a:cxnLst/>
                <a:rect r="r" b="b" t="t" l="l"/>
                <a:pathLst>
                  <a:path h="3252216" w="3255264">
                    <a:moveTo>
                      <a:pt x="3255264" y="3252216"/>
                    </a:moveTo>
                    <a:lnTo>
                      <a:pt x="0" y="3252216"/>
                    </a:lnTo>
                    <a:lnTo>
                      <a:pt x="0" y="0"/>
                    </a:lnTo>
                    <a:lnTo>
                      <a:pt x="3255264" y="0"/>
                    </a:lnTo>
                    <a:lnTo>
                      <a:pt x="3255264" y="3252216"/>
                    </a:lnTo>
                    <a:close/>
                  </a:path>
                </a:pathLst>
              </a:custGeom>
              <a:blipFill>
                <a:blip r:embed="rId16"/>
                <a:stretch>
                  <a:fillRect l="-15" t="0" r="-15" b="0"/>
                </a:stretch>
              </a:blipFill>
            </p:spPr>
          </p:sp>
          <p:sp>
            <p:nvSpPr>
              <p:cNvPr name="Freeform 62" id="62"/>
              <p:cNvSpPr/>
              <p:nvPr/>
            </p:nvSpPr>
            <p:spPr>
              <a:xfrm flipH="false" flipV="false" rot="0">
                <a:off x="178981" y="170596"/>
                <a:ext cx="2903337" cy="2874918"/>
              </a:xfrm>
              <a:custGeom>
                <a:avLst/>
                <a:gdLst/>
                <a:ahLst/>
                <a:cxnLst/>
                <a:rect r="r" b="b" t="t" l="l"/>
                <a:pathLst>
                  <a:path h="2874918" w="2903337">
                    <a:moveTo>
                      <a:pt x="65410" y="2"/>
                    </a:moveTo>
                    <a:lnTo>
                      <a:pt x="2878279" y="31831"/>
                    </a:lnTo>
                    <a:cubicBezTo>
                      <a:pt x="2892304" y="31989"/>
                      <a:pt x="2903534" y="43509"/>
                      <a:pt x="2903334" y="57535"/>
                    </a:cubicBezTo>
                    <a:lnTo>
                      <a:pt x="2863557" y="2849935"/>
                    </a:lnTo>
                    <a:cubicBezTo>
                      <a:pt x="2863356" y="2863986"/>
                      <a:pt x="2851762" y="2875193"/>
                      <a:pt x="2837712" y="2874913"/>
                    </a:cubicBezTo>
                    <a:lnTo>
                      <a:pt x="24844" y="2819214"/>
                    </a:lnTo>
                    <a:cubicBezTo>
                      <a:pt x="10903" y="2818938"/>
                      <a:pt x="-197" y="2807452"/>
                      <a:pt x="3" y="2793509"/>
                    </a:cubicBezTo>
                    <a:lnTo>
                      <a:pt x="39780" y="24980"/>
                    </a:lnTo>
                    <a:cubicBezTo>
                      <a:pt x="39982" y="11015"/>
                      <a:pt x="51444" y="-156"/>
                      <a:pt x="65410" y="2"/>
                    </a:cubicBezTo>
                    <a:close/>
                  </a:path>
                </a:pathLst>
              </a:custGeom>
              <a:blipFill>
                <a:blip r:embed="rId25"/>
                <a:stretch>
                  <a:fillRect l="0" t="-24792" r="0" b="-55544"/>
                </a:stretch>
              </a:blipFill>
            </p:spPr>
          </p:sp>
        </p:grpSp>
      </p:grpSp>
      <p:sp>
        <p:nvSpPr>
          <p:cNvPr name="TextBox 63" id="63"/>
          <p:cNvSpPr txBox="true"/>
          <p:nvPr/>
        </p:nvSpPr>
        <p:spPr>
          <a:xfrm rot="0">
            <a:off x="4962395" y="3716304"/>
            <a:ext cx="7951808" cy="3321116"/>
          </a:xfrm>
          <a:prstGeom prst="rect">
            <a:avLst/>
          </a:prstGeom>
        </p:spPr>
        <p:txBody>
          <a:bodyPr anchor="t" rtlCol="false" tIns="0" lIns="0" bIns="0" rIns="0">
            <a:spAutoFit/>
          </a:bodyPr>
          <a:lstStyle/>
          <a:p>
            <a:pPr algn="ctr">
              <a:lnSpc>
                <a:spcPts val="4371"/>
              </a:lnSpc>
            </a:pPr>
            <a:r>
              <a:rPr lang="en-US" b="true" sz="3122">
                <a:solidFill>
                  <a:srgbClr val="545454"/>
                </a:solidFill>
                <a:latin typeface="Times New Roman Bold"/>
                <a:ea typeface="Times New Roman Bold"/>
                <a:cs typeface="Times New Roman Bold"/>
                <a:sym typeface="Times New Roman Bold"/>
              </a:rPr>
              <a:t>Our Campus Waste Segregation and Plastic Reduction initiative promotes responsible waste management through the collective involvement of students, teachers, staff, vendors, parents and the wider school community.</a:t>
            </a:r>
          </a:p>
        </p:txBody>
      </p:sp>
      <p:sp>
        <p:nvSpPr>
          <p:cNvPr name="TextBox 64" id="64"/>
          <p:cNvSpPr txBox="true"/>
          <p:nvPr/>
        </p:nvSpPr>
        <p:spPr>
          <a:xfrm rot="0">
            <a:off x="3913468" y="2806428"/>
            <a:ext cx="10049661" cy="657318"/>
          </a:xfrm>
          <a:prstGeom prst="rect">
            <a:avLst/>
          </a:prstGeom>
        </p:spPr>
        <p:txBody>
          <a:bodyPr anchor="t" rtlCol="false" tIns="0" lIns="0" bIns="0" rIns="0">
            <a:spAutoFit/>
          </a:bodyPr>
          <a:lstStyle/>
          <a:p>
            <a:pPr algn="ctr">
              <a:lnSpc>
                <a:spcPts val="5244"/>
              </a:lnSpc>
            </a:pPr>
            <a:r>
              <a:rPr lang="en-US" sz="3746" b="true">
                <a:solidFill>
                  <a:srgbClr val="FF3A21"/>
                </a:solidFill>
                <a:latin typeface="Times New Roman Bold"/>
                <a:ea typeface="Times New Roman Bold"/>
                <a:cs typeface="Times New Roman Bold"/>
                <a:sym typeface="Times New Roman Bold"/>
              </a:rPr>
              <a:t>    OUR COMMUNITY   </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028700" y="2903982"/>
            <a:ext cx="3506267" cy="6904253"/>
            <a:chOff x="0" y="0"/>
            <a:chExt cx="4675022" cy="9205671"/>
          </a:xfrm>
        </p:grpSpPr>
        <p:sp>
          <p:nvSpPr>
            <p:cNvPr name="Freeform 3" id="3"/>
            <p:cNvSpPr/>
            <p:nvPr/>
          </p:nvSpPr>
          <p:spPr>
            <a:xfrm flipH="false" flipV="false" rot="0">
              <a:off x="0" y="0"/>
              <a:ext cx="4674997" cy="9205722"/>
            </a:xfrm>
            <a:custGeom>
              <a:avLst/>
              <a:gdLst/>
              <a:ahLst/>
              <a:cxnLst/>
              <a:rect r="r" b="b" t="t" l="l"/>
              <a:pathLst>
                <a:path h="9205722" w="4674997">
                  <a:moveTo>
                    <a:pt x="4181602" y="9205722"/>
                  </a:moveTo>
                  <a:lnTo>
                    <a:pt x="493395" y="9205722"/>
                  </a:lnTo>
                  <a:cubicBezTo>
                    <a:pt x="221488" y="9205722"/>
                    <a:pt x="0" y="8984107"/>
                    <a:pt x="0" y="8712200"/>
                  </a:cubicBezTo>
                  <a:lnTo>
                    <a:pt x="0" y="493395"/>
                  </a:lnTo>
                  <a:cubicBezTo>
                    <a:pt x="0" y="221488"/>
                    <a:pt x="221488" y="0"/>
                    <a:pt x="493395" y="0"/>
                  </a:cubicBezTo>
                  <a:lnTo>
                    <a:pt x="4181602" y="0"/>
                  </a:lnTo>
                  <a:cubicBezTo>
                    <a:pt x="4453509" y="0"/>
                    <a:pt x="4674997" y="221488"/>
                    <a:pt x="4674997" y="493395"/>
                  </a:cubicBezTo>
                  <a:lnTo>
                    <a:pt x="4674997" y="8712200"/>
                  </a:lnTo>
                  <a:cubicBezTo>
                    <a:pt x="4674997" y="8984107"/>
                    <a:pt x="4453509" y="9205595"/>
                    <a:pt x="4181602" y="9205595"/>
                  </a:cubicBezTo>
                  <a:close/>
                </a:path>
              </a:pathLst>
            </a:custGeom>
            <a:solidFill>
              <a:srgbClr val="0C3191"/>
            </a:solidFill>
          </p:spPr>
        </p:sp>
      </p:grpSp>
      <p:grpSp>
        <p:nvGrpSpPr>
          <p:cNvPr name="Group 4" id="4"/>
          <p:cNvGrpSpPr/>
          <p:nvPr/>
        </p:nvGrpSpPr>
        <p:grpSpPr>
          <a:xfrm rot="0">
            <a:off x="1028700" y="426406"/>
            <a:ext cx="3506267" cy="5259410"/>
            <a:chOff x="0" y="0"/>
            <a:chExt cx="4675022" cy="7012546"/>
          </a:xfrm>
        </p:grpSpPr>
        <p:sp>
          <p:nvSpPr>
            <p:cNvPr name="Freeform 5" id="5"/>
            <p:cNvSpPr/>
            <p:nvPr/>
          </p:nvSpPr>
          <p:spPr>
            <a:xfrm flipH="false" flipV="false" rot="0">
              <a:off x="0" y="0"/>
              <a:ext cx="4675124" cy="7012559"/>
            </a:xfrm>
            <a:custGeom>
              <a:avLst/>
              <a:gdLst/>
              <a:ahLst/>
              <a:cxnLst/>
              <a:rect r="r" b="b" t="t" l="l"/>
              <a:pathLst>
                <a:path h="7012559" w="4675124">
                  <a:moveTo>
                    <a:pt x="0" y="6657213"/>
                  </a:moveTo>
                  <a:lnTo>
                    <a:pt x="0" y="355346"/>
                  </a:lnTo>
                  <a:cubicBezTo>
                    <a:pt x="0" y="159004"/>
                    <a:pt x="159004" y="0"/>
                    <a:pt x="355346" y="0"/>
                  </a:cubicBezTo>
                  <a:lnTo>
                    <a:pt x="4319778" y="0"/>
                  </a:lnTo>
                  <a:cubicBezTo>
                    <a:pt x="4516120" y="0"/>
                    <a:pt x="4675124" y="159893"/>
                    <a:pt x="4675124" y="355346"/>
                  </a:cubicBezTo>
                  <a:lnTo>
                    <a:pt x="4675124" y="6657213"/>
                  </a:lnTo>
                  <a:cubicBezTo>
                    <a:pt x="4675124" y="6853555"/>
                    <a:pt x="4516120" y="7012559"/>
                    <a:pt x="4319778" y="7012559"/>
                  </a:cubicBezTo>
                  <a:lnTo>
                    <a:pt x="355346" y="7012559"/>
                  </a:lnTo>
                  <a:cubicBezTo>
                    <a:pt x="159893" y="7012559"/>
                    <a:pt x="0" y="6853555"/>
                    <a:pt x="0" y="6657213"/>
                  </a:cubicBezTo>
                  <a:close/>
                </a:path>
              </a:pathLst>
            </a:custGeom>
            <a:blipFill>
              <a:blip r:embed="rId2"/>
              <a:stretch>
                <a:fillRect l="-26670" t="0" r="-26668" b="0"/>
              </a:stretch>
            </a:blipFill>
          </p:spPr>
        </p:sp>
      </p:grpSp>
      <p:grpSp>
        <p:nvGrpSpPr>
          <p:cNvPr name="Group 6" id="6"/>
          <p:cNvGrpSpPr/>
          <p:nvPr/>
        </p:nvGrpSpPr>
        <p:grpSpPr>
          <a:xfrm rot="0">
            <a:off x="16483317" y="0"/>
            <a:ext cx="1551956" cy="1495511"/>
            <a:chOff x="0" y="0"/>
            <a:chExt cx="2069274" cy="1994014"/>
          </a:xfrm>
        </p:grpSpPr>
        <p:sp>
          <p:nvSpPr>
            <p:cNvPr name="Freeform 7" id="7"/>
            <p:cNvSpPr/>
            <p:nvPr/>
          </p:nvSpPr>
          <p:spPr>
            <a:xfrm flipH="false" flipV="false" rot="0">
              <a:off x="0" y="0"/>
              <a:ext cx="2069338" cy="1994027"/>
            </a:xfrm>
            <a:custGeom>
              <a:avLst/>
              <a:gdLst/>
              <a:ahLst/>
              <a:cxnLst/>
              <a:rect r="r" b="b" t="t" l="l"/>
              <a:pathLst>
                <a:path h="1994027" w="2069338">
                  <a:moveTo>
                    <a:pt x="0" y="0"/>
                  </a:moveTo>
                  <a:lnTo>
                    <a:pt x="2069338" y="0"/>
                  </a:lnTo>
                  <a:lnTo>
                    <a:pt x="2069338" y="1994027"/>
                  </a:lnTo>
                  <a:lnTo>
                    <a:pt x="0" y="1994027"/>
                  </a:lnTo>
                  <a:lnTo>
                    <a:pt x="0" y="0"/>
                  </a:lnTo>
                  <a:close/>
                </a:path>
              </a:pathLst>
            </a:custGeom>
            <a:blipFill>
              <a:blip r:embed="rId3"/>
              <a:stretch>
                <a:fillRect l="0" t="-1887" r="3" b="-1886"/>
              </a:stretch>
            </a:blipFill>
          </p:spPr>
        </p:sp>
      </p:grpSp>
      <p:sp>
        <p:nvSpPr>
          <p:cNvPr name="Freeform 8" id="8"/>
          <p:cNvSpPr/>
          <p:nvPr/>
        </p:nvSpPr>
        <p:spPr>
          <a:xfrm flipH="true" flipV="true" rot="0">
            <a:off x="13925240" y="1495511"/>
            <a:ext cx="3334055" cy="2383850"/>
          </a:xfrm>
          <a:custGeom>
            <a:avLst/>
            <a:gdLst/>
            <a:ahLst/>
            <a:cxnLst/>
            <a:rect r="r" b="b" t="t" l="l"/>
            <a:pathLst>
              <a:path h="2383850" w="3334055">
                <a:moveTo>
                  <a:pt x="3334055" y="2383849"/>
                </a:moveTo>
                <a:lnTo>
                  <a:pt x="0" y="2383849"/>
                </a:lnTo>
                <a:lnTo>
                  <a:pt x="0" y="0"/>
                </a:lnTo>
                <a:lnTo>
                  <a:pt x="3334055" y="0"/>
                </a:lnTo>
                <a:lnTo>
                  <a:pt x="3334055" y="2383849"/>
                </a:lnTo>
                <a:close/>
              </a:path>
            </a:pathLst>
          </a:custGeom>
          <a:blipFill>
            <a:blip r:embed="rId4">
              <a:alphaModFix amt="57000"/>
              <a:extLst>
                <a:ext uri="{96DAC541-7B7A-43D3-8B79-37D633B846F1}">
                  <asvg:svgBlip xmlns:asvg="http://schemas.microsoft.com/office/drawing/2016/SVG/main" r:embed="rId5"/>
                </a:ext>
              </a:extLst>
            </a:blip>
            <a:stretch>
              <a:fillRect l="0" t="0" r="0" b="0"/>
            </a:stretch>
          </a:blipFill>
        </p:spPr>
      </p:sp>
      <p:sp>
        <p:nvSpPr>
          <p:cNvPr name="TextBox 9" id="9"/>
          <p:cNvSpPr txBox="true"/>
          <p:nvPr/>
        </p:nvSpPr>
        <p:spPr>
          <a:xfrm rot="0">
            <a:off x="5774350" y="4013870"/>
            <a:ext cx="10910611" cy="3807523"/>
          </a:xfrm>
          <a:prstGeom prst="rect">
            <a:avLst/>
          </a:prstGeom>
        </p:spPr>
        <p:txBody>
          <a:bodyPr anchor="t" rtlCol="false" tIns="0" lIns="0" bIns="0" rIns="0">
            <a:spAutoFit/>
          </a:bodyPr>
          <a:lstStyle/>
          <a:p>
            <a:pPr algn="l">
              <a:lnSpc>
                <a:spcPts val="4339"/>
              </a:lnSpc>
            </a:pPr>
            <a:r>
              <a:rPr lang="en-US" sz="3099" i="true">
                <a:solidFill>
                  <a:srgbClr val="000000"/>
                </a:solidFill>
                <a:latin typeface="Times New Roman Italics"/>
                <a:ea typeface="Times New Roman Italics"/>
                <a:cs typeface="Times New Roman Italics"/>
                <a:sym typeface="Times New Roman Italics"/>
              </a:rPr>
              <a:t>Sustainability is becoming an integral part of our school’s ecosystem. We see our students internalizing these concepts deeply and taking small steps. Their passion to make change in their lives and in the surrounding that now resulting in scalable projects that are receiving recognition nationally and internationally. Individual actions are becoming a movement and we are extremely happy to be part of  this snowball effect.</a:t>
            </a:r>
          </a:p>
        </p:txBody>
      </p:sp>
      <p:sp>
        <p:nvSpPr>
          <p:cNvPr name="TextBox 10" id="10"/>
          <p:cNvSpPr txBox="true"/>
          <p:nvPr/>
        </p:nvSpPr>
        <p:spPr>
          <a:xfrm rot="0">
            <a:off x="1328376" y="6545609"/>
            <a:ext cx="2906906" cy="1052513"/>
          </a:xfrm>
          <a:prstGeom prst="rect">
            <a:avLst/>
          </a:prstGeom>
        </p:spPr>
        <p:txBody>
          <a:bodyPr anchor="t" rtlCol="false" tIns="0" lIns="0" bIns="0" rIns="0">
            <a:spAutoFit/>
          </a:bodyPr>
          <a:lstStyle/>
          <a:p>
            <a:pPr algn="ctr">
              <a:lnSpc>
                <a:spcPts val="3936"/>
              </a:lnSpc>
            </a:pPr>
            <a:r>
              <a:rPr lang="en-US" sz="2811">
                <a:solidFill>
                  <a:srgbClr val="FFFFFF"/>
                </a:solidFill>
                <a:latin typeface="Times New Roman"/>
                <a:ea typeface="Times New Roman"/>
                <a:cs typeface="Times New Roman"/>
                <a:sym typeface="Times New Roman"/>
              </a:rPr>
              <a:t>Ms. Kalai Selvi</a:t>
            </a:r>
          </a:p>
          <a:p>
            <a:pPr algn="ctr">
              <a:lnSpc>
                <a:spcPts val="3936"/>
              </a:lnSpc>
            </a:pPr>
            <a:r>
              <a:rPr lang="en-US" sz="2811">
                <a:solidFill>
                  <a:srgbClr val="FFFFFF"/>
                </a:solidFill>
                <a:latin typeface="Times New Roman"/>
                <a:ea typeface="Times New Roman"/>
                <a:cs typeface="Times New Roman"/>
                <a:sym typeface="Times New Roman"/>
              </a:rPr>
              <a:t>Head Of School</a:t>
            </a:r>
          </a:p>
        </p:txBody>
      </p:sp>
      <p:sp>
        <p:nvSpPr>
          <p:cNvPr name="TextBox 11" id="11"/>
          <p:cNvSpPr txBox="true"/>
          <p:nvPr/>
        </p:nvSpPr>
        <p:spPr>
          <a:xfrm rot="0">
            <a:off x="5774350" y="2209736"/>
            <a:ext cx="11484950" cy="1274192"/>
          </a:xfrm>
          <a:prstGeom prst="rect">
            <a:avLst/>
          </a:prstGeom>
        </p:spPr>
        <p:txBody>
          <a:bodyPr anchor="t" rtlCol="false" tIns="0" lIns="0" bIns="0" rIns="0">
            <a:spAutoFit/>
          </a:bodyPr>
          <a:lstStyle/>
          <a:p>
            <a:pPr algn="l">
              <a:lnSpc>
                <a:spcPts val="6255"/>
              </a:lnSpc>
            </a:pPr>
            <a:r>
              <a:rPr lang="en-US" sz="4468" b="true">
                <a:solidFill>
                  <a:srgbClr val="000000"/>
                </a:solidFill>
                <a:latin typeface="Times New Roman Bold"/>
                <a:ea typeface="Times New Roman Bold"/>
                <a:cs typeface="Times New Roman Bold"/>
                <a:sym typeface="Times New Roman Bold"/>
              </a:rPr>
              <a:t>MESSAGE FROM OUR HEAD OF SCHOOL</a:t>
            </a:r>
          </a:p>
          <a:p>
            <a:pPr algn="l">
              <a:lnSpc>
                <a:spcPts val="3597"/>
              </a:lnSpc>
            </a:pPr>
            <a:r>
              <a:rPr lang="en-US" sz="2569" b="true">
                <a:solidFill>
                  <a:srgbClr val="E5243B"/>
                </a:solidFill>
                <a:latin typeface="Times New Roman Bold"/>
                <a:ea typeface="Times New Roman Bold"/>
                <a:cs typeface="Times New Roman Bold"/>
                <a:sym typeface="Times New Roman Bold"/>
              </a:rPr>
              <a:t>OUR SUSTAINABILITY VISION</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grpSp>
        <p:nvGrpSpPr>
          <p:cNvPr name="Group 2" id="2"/>
          <p:cNvGrpSpPr/>
          <p:nvPr/>
        </p:nvGrpSpPr>
        <p:grpSpPr>
          <a:xfrm rot="0">
            <a:off x="5281933" y="794166"/>
            <a:ext cx="12408488" cy="8731720"/>
            <a:chOff x="0" y="0"/>
            <a:chExt cx="16544651" cy="11642293"/>
          </a:xfrm>
        </p:grpSpPr>
        <p:sp>
          <p:nvSpPr>
            <p:cNvPr name="Freeform 3" id="3"/>
            <p:cNvSpPr/>
            <p:nvPr/>
          </p:nvSpPr>
          <p:spPr>
            <a:xfrm flipH="false" flipV="false" rot="0">
              <a:off x="0" y="0"/>
              <a:ext cx="16544714" cy="11642344"/>
            </a:xfrm>
            <a:custGeom>
              <a:avLst/>
              <a:gdLst/>
              <a:ahLst/>
              <a:cxnLst/>
              <a:rect r="r" b="b" t="t" l="l"/>
              <a:pathLst>
                <a:path h="11642344" w="16544714">
                  <a:moveTo>
                    <a:pt x="16066160" y="11642344"/>
                  </a:moveTo>
                  <a:lnTo>
                    <a:pt x="478554" y="11642344"/>
                  </a:lnTo>
                  <a:cubicBezTo>
                    <a:pt x="214866" y="11642344"/>
                    <a:pt x="0" y="11430508"/>
                    <a:pt x="0" y="11170539"/>
                  </a:cubicBezTo>
                  <a:lnTo>
                    <a:pt x="0" y="471805"/>
                  </a:lnTo>
                  <a:cubicBezTo>
                    <a:pt x="0" y="211836"/>
                    <a:pt x="214866" y="0"/>
                    <a:pt x="478554" y="0"/>
                  </a:cubicBezTo>
                  <a:lnTo>
                    <a:pt x="16066160" y="0"/>
                  </a:lnTo>
                  <a:cubicBezTo>
                    <a:pt x="16329848" y="0"/>
                    <a:pt x="16544714" y="211836"/>
                    <a:pt x="16544714" y="471805"/>
                  </a:cubicBezTo>
                  <a:lnTo>
                    <a:pt x="16544714" y="11170539"/>
                  </a:lnTo>
                  <a:cubicBezTo>
                    <a:pt x="16544714" y="11430508"/>
                    <a:pt x="16329848" y="11642344"/>
                    <a:pt x="16066160" y="11642344"/>
                  </a:cubicBezTo>
                  <a:close/>
                </a:path>
              </a:pathLst>
            </a:custGeom>
            <a:solidFill>
              <a:srgbClr val="FFFFFF"/>
            </a:solidFill>
          </p:spPr>
        </p:sp>
      </p:grpSp>
      <p:grpSp>
        <p:nvGrpSpPr>
          <p:cNvPr name="Group 4" id="4"/>
          <p:cNvGrpSpPr/>
          <p:nvPr/>
        </p:nvGrpSpPr>
        <p:grpSpPr>
          <a:xfrm rot="0">
            <a:off x="5281933" y="407660"/>
            <a:ext cx="12408488" cy="2472214"/>
            <a:chOff x="0" y="0"/>
            <a:chExt cx="16544651" cy="3296285"/>
          </a:xfrm>
        </p:grpSpPr>
        <p:sp>
          <p:nvSpPr>
            <p:cNvPr name="Freeform 5" id="5"/>
            <p:cNvSpPr/>
            <p:nvPr/>
          </p:nvSpPr>
          <p:spPr>
            <a:xfrm flipH="false" flipV="false" rot="0">
              <a:off x="0" y="0"/>
              <a:ext cx="16544714" cy="3296285"/>
            </a:xfrm>
            <a:custGeom>
              <a:avLst/>
              <a:gdLst/>
              <a:ahLst/>
              <a:cxnLst/>
              <a:rect r="r" b="b" t="t" l="l"/>
              <a:pathLst>
                <a:path h="3296285" w="16544714">
                  <a:moveTo>
                    <a:pt x="16066160" y="3296285"/>
                  </a:moveTo>
                  <a:lnTo>
                    <a:pt x="478554" y="3296285"/>
                  </a:lnTo>
                  <a:cubicBezTo>
                    <a:pt x="214866" y="3296285"/>
                    <a:pt x="0" y="3084449"/>
                    <a:pt x="0" y="2824480"/>
                  </a:cubicBezTo>
                  <a:lnTo>
                    <a:pt x="0" y="471805"/>
                  </a:lnTo>
                  <a:cubicBezTo>
                    <a:pt x="0" y="211836"/>
                    <a:pt x="214866" y="0"/>
                    <a:pt x="478554" y="0"/>
                  </a:cubicBezTo>
                  <a:lnTo>
                    <a:pt x="16066160" y="0"/>
                  </a:lnTo>
                  <a:cubicBezTo>
                    <a:pt x="16329848" y="0"/>
                    <a:pt x="16544714" y="211836"/>
                    <a:pt x="16544714" y="471805"/>
                  </a:cubicBezTo>
                  <a:lnTo>
                    <a:pt x="16544714" y="2824480"/>
                  </a:lnTo>
                  <a:cubicBezTo>
                    <a:pt x="16544714" y="3084449"/>
                    <a:pt x="16329848" y="3296285"/>
                    <a:pt x="16066160" y="3296285"/>
                  </a:cubicBezTo>
                  <a:close/>
                </a:path>
              </a:pathLst>
            </a:custGeom>
            <a:solidFill>
              <a:srgbClr val="F8A0D4"/>
            </a:solidFill>
          </p:spPr>
        </p:sp>
      </p:grpSp>
      <p:grpSp>
        <p:nvGrpSpPr>
          <p:cNvPr name="Group 6" id="6"/>
          <p:cNvGrpSpPr/>
          <p:nvPr/>
        </p:nvGrpSpPr>
        <p:grpSpPr>
          <a:xfrm rot="0">
            <a:off x="-278340" y="642195"/>
            <a:ext cx="5109562" cy="8883691"/>
            <a:chOff x="0" y="0"/>
            <a:chExt cx="6812750" cy="11844922"/>
          </a:xfrm>
        </p:grpSpPr>
        <p:sp>
          <p:nvSpPr>
            <p:cNvPr name="Freeform 7" id="7"/>
            <p:cNvSpPr/>
            <p:nvPr/>
          </p:nvSpPr>
          <p:spPr>
            <a:xfrm flipH="false" flipV="false" rot="0">
              <a:off x="0" y="0"/>
              <a:ext cx="6812788" cy="11844910"/>
            </a:xfrm>
            <a:custGeom>
              <a:avLst/>
              <a:gdLst/>
              <a:ahLst/>
              <a:cxnLst/>
              <a:rect r="r" b="b" t="t" l="l"/>
              <a:pathLst>
                <a:path h="11844910" w="6812788">
                  <a:moveTo>
                    <a:pt x="6340983" y="11844909"/>
                  </a:moveTo>
                  <a:lnTo>
                    <a:pt x="471805" y="11844909"/>
                  </a:lnTo>
                  <a:cubicBezTo>
                    <a:pt x="211836" y="11844909"/>
                    <a:pt x="0" y="11633073"/>
                    <a:pt x="0" y="11373104"/>
                  </a:cubicBezTo>
                  <a:lnTo>
                    <a:pt x="0" y="471805"/>
                  </a:lnTo>
                  <a:cubicBezTo>
                    <a:pt x="0" y="211836"/>
                    <a:pt x="211836" y="0"/>
                    <a:pt x="471805" y="0"/>
                  </a:cubicBezTo>
                  <a:lnTo>
                    <a:pt x="6340983" y="0"/>
                  </a:lnTo>
                  <a:cubicBezTo>
                    <a:pt x="6600952" y="0"/>
                    <a:pt x="6812788" y="211836"/>
                    <a:pt x="6812788" y="471805"/>
                  </a:cubicBezTo>
                  <a:lnTo>
                    <a:pt x="6812788" y="11373104"/>
                  </a:lnTo>
                  <a:cubicBezTo>
                    <a:pt x="6812788" y="11633073"/>
                    <a:pt x="6600952" y="11844910"/>
                    <a:pt x="6340983" y="11844910"/>
                  </a:cubicBezTo>
                  <a:close/>
                </a:path>
              </a:pathLst>
            </a:custGeom>
            <a:solidFill>
              <a:srgbClr val="FFD23F"/>
            </a:solidFill>
          </p:spPr>
        </p:sp>
      </p:grpSp>
      <p:grpSp>
        <p:nvGrpSpPr>
          <p:cNvPr name="Group 8" id="8"/>
          <p:cNvGrpSpPr/>
          <p:nvPr/>
        </p:nvGrpSpPr>
        <p:grpSpPr>
          <a:xfrm rot="0">
            <a:off x="-278340" y="1028700"/>
            <a:ext cx="4710694" cy="8039891"/>
            <a:chOff x="0" y="0"/>
            <a:chExt cx="6280925" cy="10719854"/>
          </a:xfrm>
        </p:grpSpPr>
        <p:sp>
          <p:nvSpPr>
            <p:cNvPr name="Freeform 9" id="9"/>
            <p:cNvSpPr/>
            <p:nvPr/>
          </p:nvSpPr>
          <p:spPr>
            <a:xfrm flipH="false" flipV="false" rot="0">
              <a:off x="0" y="0"/>
              <a:ext cx="6280912" cy="10719816"/>
            </a:xfrm>
            <a:custGeom>
              <a:avLst/>
              <a:gdLst/>
              <a:ahLst/>
              <a:cxnLst/>
              <a:rect r="r" b="b" t="t" l="l"/>
              <a:pathLst>
                <a:path h="10719816" w="6280912">
                  <a:moveTo>
                    <a:pt x="0" y="0"/>
                  </a:moveTo>
                  <a:lnTo>
                    <a:pt x="6280912" y="0"/>
                  </a:lnTo>
                  <a:lnTo>
                    <a:pt x="6280912" y="10719816"/>
                  </a:lnTo>
                  <a:lnTo>
                    <a:pt x="0" y="10719816"/>
                  </a:lnTo>
                  <a:lnTo>
                    <a:pt x="0" y="0"/>
                  </a:lnTo>
                  <a:close/>
                </a:path>
              </a:pathLst>
            </a:custGeom>
            <a:blipFill>
              <a:blip r:embed="rId2"/>
              <a:stretch>
                <a:fillRect l="0" t="-2081" r="0" b="-2081"/>
              </a:stretch>
            </a:blipFill>
          </p:spPr>
        </p:sp>
      </p:grpSp>
      <p:grpSp>
        <p:nvGrpSpPr>
          <p:cNvPr name="Group 10" id="10"/>
          <p:cNvGrpSpPr/>
          <p:nvPr/>
        </p:nvGrpSpPr>
        <p:grpSpPr>
          <a:xfrm rot="0">
            <a:off x="13990632" y="4313575"/>
            <a:ext cx="3529143" cy="3278454"/>
            <a:chOff x="0" y="0"/>
            <a:chExt cx="5321618" cy="4943602"/>
          </a:xfrm>
        </p:grpSpPr>
        <p:sp>
          <p:nvSpPr>
            <p:cNvPr name="Freeform 11" id="11"/>
            <p:cNvSpPr/>
            <p:nvPr/>
          </p:nvSpPr>
          <p:spPr>
            <a:xfrm flipH="false" flipV="false" rot="0">
              <a:off x="0" y="0"/>
              <a:ext cx="5321554" cy="4943602"/>
            </a:xfrm>
            <a:custGeom>
              <a:avLst/>
              <a:gdLst/>
              <a:ahLst/>
              <a:cxnLst/>
              <a:rect r="r" b="b" t="t" l="l"/>
              <a:pathLst>
                <a:path h="4943602" w="5321554">
                  <a:moveTo>
                    <a:pt x="0" y="0"/>
                  </a:moveTo>
                  <a:lnTo>
                    <a:pt x="5321554" y="0"/>
                  </a:lnTo>
                  <a:lnTo>
                    <a:pt x="5321554" y="4943602"/>
                  </a:lnTo>
                  <a:lnTo>
                    <a:pt x="0" y="4943602"/>
                  </a:lnTo>
                  <a:lnTo>
                    <a:pt x="0" y="0"/>
                  </a:lnTo>
                  <a:close/>
                </a:path>
              </a:pathLst>
            </a:custGeom>
            <a:blipFill>
              <a:blip r:embed="rId3"/>
              <a:stretch>
                <a:fillRect l="0" t="-3" r="-1" b="-2"/>
              </a:stretch>
            </a:blipFill>
          </p:spPr>
        </p:sp>
      </p:grpSp>
      <p:sp>
        <p:nvSpPr>
          <p:cNvPr name="TextBox 12" id="12"/>
          <p:cNvSpPr txBox="true"/>
          <p:nvPr/>
        </p:nvSpPr>
        <p:spPr>
          <a:xfrm rot="0">
            <a:off x="5993574" y="1510417"/>
            <a:ext cx="11065335" cy="981713"/>
          </a:xfrm>
          <a:prstGeom prst="rect">
            <a:avLst/>
          </a:prstGeom>
        </p:spPr>
        <p:txBody>
          <a:bodyPr anchor="t" rtlCol="false" tIns="0" lIns="0" bIns="0" rIns="0">
            <a:spAutoFit/>
          </a:bodyPr>
          <a:lstStyle/>
          <a:p>
            <a:pPr algn="l">
              <a:lnSpc>
                <a:spcPts val="3638"/>
              </a:lnSpc>
            </a:pPr>
            <a:r>
              <a:rPr lang="en-US" sz="2598" b="true">
                <a:solidFill>
                  <a:srgbClr val="FFFFFF"/>
                </a:solidFill>
                <a:latin typeface="Times New Roman Bold"/>
                <a:ea typeface="Times New Roman Bold"/>
                <a:cs typeface="Times New Roman Bold"/>
                <a:sym typeface="Times New Roman Bold"/>
              </a:rPr>
              <a:t>Segregation bins are placed across the campus to encourage waste segregation at source and support responsible waste disposal.</a:t>
            </a:r>
          </a:p>
        </p:txBody>
      </p:sp>
      <p:sp>
        <p:nvSpPr>
          <p:cNvPr name="TextBox 13" id="13"/>
          <p:cNvSpPr txBox="true"/>
          <p:nvPr/>
        </p:nvSpPr>
        <p:spPr>
          <a:xfrm rot="0">
            <a:off x="5993574" y="499996"/>
            <a:ext cx="9395917" cy="865727"/>
          </a:xfrm>
          <a:prstGeom prst="rect">
            <a:avLst/>
          </a:prstGeom>
        </p:spPr>
        <p:txBody>
          <a:bodyPr anchor="t" rtlCol="false" tIns="0" lIns="0" bIns="0" rIns="0">
            <a:spAutoFit/>
          </a:bodyPr>
          <a:lstStyle/>
          <a:p>
            <a:pPr algn="l">
              <a:lnSpc>
                <a:spcPts val="6184"/>
              </a:lnSpc>
            </a:pPr>
            <a:r>
              <a:rPr lang="en-US" sz="4416" b="true">
                <a:solidFill>
                  <a:srgbClr val="000000"/>
                </a:solidFill>
                <a:latin typeface="Times New Roman Bold"/>
                <a:ea typeface="Times New Roman Bold"/>
                <a:cs typeface="Times New Roman Bold"/>
                <a:sym typeface="Times New Roman Bold"/>
              </a:rPr>
              <a:t>Campus-Wide Waste Segregation</a:t>
            </a:r>
          </a:p>
        </p:txBody>
      </p:sp>
      <p:sp>
        <p:nvSpPr>
          <p:cNvPr name="TextBox 14" id="14"/>
          <p:cNvSpPr txBox="true"/>
          <p:nvPr/>
        </p:nvSpPr>
        <p:spPr>
          <a:xfrm rot="0">
            <a:off x="5611533" y="3469601"/>
            <a:ext cx="8657852" cy="6282664"/>
          </a:xfrm>
          <a:prstGeom prst="rect">
            <a:avLst/>
          </a:prstGeom>
        </p:spPr>
        <p:txBody>
          <a:bodyPr anchor="t" rtlCol="false" tIns="0" lIns="0" bIns="0" rIns="0">
            <a:spAutoFit/>
          </a:bodyPr>
          <a:lstStyle/>
          <a:p>
            <a:pPr algn="l" marL="548519" indent="-182840" lvl="2">
              <a:lnSpc>
                <a:spcPts val="3359"/>
              </a:lnSpc>
              <a:buFont typeface="Arial"/>
              <a:buChar char="⚬"/>
            </a:pPr>
            <a:r>
              <a:rPr lang="en-US" b="true" sz="2399">
                <a:solidFill>
                  <a:srgbClr val="000000"/>
                </a:solidFill>
                <a:latin typeface="Times New Roman Bold"/>
                <a:ea typeface="Times New Roman Bold"/>
                <a:cs typeface="Times New Roman Bold"/>
                <a:sym typeface="Times New Roman Bold"/>
              </a:rPr>
              <a:t>Plastic waste segregation:</a:t>
            </a:r>
            <a:r>
              <a:rPr lang="en-US" sz="2399">
                <a:solidFill>
                  <a:srgbClr val="000000"/>
                </a:solidFill>
                <a:latin typeface="Times New Roman"/>
                <a:ea typeface="Times New Roman"/>
                <a:cs typeface="Times New Roman"/>
                <a:sym typeface="Times New Roman"/>
              </a:rPr>
              <a:t> Plastic waste generated on campus is collected separately and channelled for productive reuse rather than being mixed with general waste.</a:t>
            </a:r>
          </a:p>
          <a:p>
            <a:pPr algn="l" marL="548519" indent="-182840" lvl="2">
              <a:lnSpc>
                <a:spcPts val="3359"/>
              </a:lnSpc>
              <a:buFont typeface="Arial"/>
              <a:buChar char="⚬"/>
            </a:pPr>
            <a:r>
              <a:rPr lang="en-US" b="true" sz="2399">
                <a:solidFill>
                  <a:srgbClr val="000000"/>
                </a:solidFill>
                <a:latin typeface="Times New Roman Bold"/>
                <a:ea typeface="Times New Roman Bold"/>
                <a:cs typeface="Times New Roman Bold"/>
                <a:sym typeface="Times New Roman Bold"/>
              </a:rPr>
              <a:t>Art Department &amp; Paper Recycling Unit:</a:t>
            </a:r>
            <a:r>
              <a:rPr lang="en-US" sz="2399">
                <a:solidFill>
                  <a:srgbClr val="000000"/>
                </a:solidFill>
                <a:latin typeface="Times New Roman"/>
                <a:ea typeface="Times New Roman"/>
                <a:cs typeface="Times New Roman"/>
                <a:sym typeface="Times New Roman"/>
              </a:rPr>
              <a:t> Selected plastic waste is given to the Art Department, where students use it for creative activities and transform it into useful or innovative products.</a:t>
            </a:r>
          </a:p>
          <a:p>
            <a:pPr algn="l" marL="548519" indent="-182840" lvl="2">
              <a:lnSpc>
                <a:spcPts val="3359"/>
              </a:lnSpc>
              <a:buFont typeface="Arial"/>
              <a:buChar char="⚬"/>
            </a:pPr>
            <a:r>
              <a:rPr lang="en-US" b="true" sz="2399">
                <a:solidFill>
                  <a:srgbClr val="000000"/>
                </a:solidFill>
                <a:latin typeface="Times New Roman Bold"/>
                <a:ea typeface="Times New Roman Bold"/>
                <a:cs typeface="Times New Roman Bold"/>
                <a:sym typeface="Times New Roman Bold"/>
              </a:rPr>
              <a:t>STEM Department &amp; Atal Tinkering Lab (ATL): </a:t>
            </a:r>
            <a:r>
              <a:rPr lang="en-US" sz="2399">
                <a:solidFill>
                  <a:srgbClr val="000000"/>
                </a:solidFill>
                <a:latin typeface="Times New Roman"/>
                <a:ea typeface="Times New Roman"/>
                <a:cs typeface="Times New Roman"/>
                <a:sym typeface="Times New Roman"/>
              </a:rPr>
              <a:t>Plastic materials are reused as learning and making resources for STEM projects and student activities.</a:t>
            </a:r>
          </a:p>
          <a:p>
            <a:pPr algn="l" marL="548519" indent="-182840" lvl="2">
              <a:lnSpc>
                <a:spcPts val="3359"/>
              </a:lnSpc>
              <a:buFont typeface="Arial"/>
              <a:buChar char="⚬"/>
            </a:pPr>
            <a:r>
              <a:rPr lang="en-US" sz="2399">
                <a:solidFill>
                  <a:srgbClr val="000000"/>
                </a:solidFill>
                <a:latin typeface="Times New Roman"/>
                <a:ea typeface="Times New Roman"/>
                <a:cs typeface="Times New Roman"/>
                <a:sym typeface="Times New Roman"/>
              </a:rPr>
              <a:t>Students use suitable discarded plastic materials for tinkering, prototyping and developing useful products, giving waste a second life.</a:t>
            </a:r>
          </a:p>
          <a:p>
            <a:pPr algn="l" marL="548519" indent="-182840" lvl="2">
              <a:lnSpc>
                <a:spcPts val="3359"/>
              </a:lnSpc>
            </a:pPr>
          </a:p>
          <a:p>
            <a:pPr algn="l" marL="548519" indent="-182840" lvl="2">
              <a:lnSpc>
                <a:spcPts val="3359"/>
              </a:lnSpc>
            </a:pPr>
          </a:p>
        </p:txBody>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8A0D4">
                <a:alpha val="61961"/>
              </a:srgbClr>
            </a:solidFill>
          </p:spPr>
        </p:sp>
      </p:grpSp>
      <p:grpSp>
        <p:nvGrpSpPr>
          <p:cNvPr name="Group 4" id="4"/>
          <p:cNvGrpSpPr/>
          <p:nvPr/>
        </p:nvGrpSpPr>
        <p:grpSpPr>
          <a:xfrm rot="0">
            <a:off x="11275590" y="1844564"/>
            <a:ext cx="6415830" cy="5604024"/>
            <a:chOff x="0" y="0"/>
            <a:chExt cx="8554441" cy="7472032"/>
          </a:xfrm>
        </p:grpSpPr>
        <p:sp>
          <p:nvSpPr>
            <p:cNvPr name="Freeform 5" id="5"/>
            <p:cNvSpPr/>
            <p:nvPr/>
          </p:nvSpPr>
          <p:spPr>
            <a:xfrm flipH="false" flipV="false" rot="0">
              <a:off x="0" y="0"/>
              <a:ext cx="8554466" cy="7472045"/>
            </a:xfrm>
            <a:custGeom>
              <a:avLst/>
              <a:gdLst/>
              <a:ahLst/>
              <a:cxnLst/>
              <a:rect r="r" b="b" t="t" l="l"/>
              <a:pathLst>
                <a:path h="7472045" w="8554466">
                  <a:moveTo>
                    <a:pt x="0" y="0"/>
                  </a:moveTo>
                  <a:lnTo>
                    <a:pt x="8554466" y="0"/>
                  </a:lnTo>
                  <a:lnTo>
                    <a:pt x="8554466" y="7472045"/>
                  </a:lnTo>
                  <a:lnTo>
                    <a:pt x="0" y="7472045"/>
                  </a:lnTo>
                  <a:lnTo>
                    <a:pt x="0" y="0"/>
                  </a:lnTo>
                  <a:close/>
                </a:path>
              </a:pathLst>
            </a:custGeom>
            <a:blipFill>
              <a:blip r:embed="rId2"/>
              <a:stretch>
                <a:fillRect l="-44909" t="0" r="-44909" b="0"/>
              </a:stretch>
            </a:blipFill>
          </p:spPr>
        </p:sp>
      </p:grpSp>
      <p:sp>
        <p:nvSpPr>
          <p:cNvPr name="TextBox 6" id="6"/>
          <p:cNvSpPr txBox="true"/>
          <p:nvPr/>
        </p:nvSpPr>
        <p:spPr>
          <a:xfrm rot="0">
            <a:off x="5355850" y="848992"/>
            <a:ext cx="12718780" cy="701678"/>
          </a:xfrm>
          <a:prstGeom prst="rect">
            <a:avLst/>
          </a:prstGeom>
        </p:spPr>
        <p:txBody>
          <a:bodyPr anchor="t" rtlCol="false" tIns="0" lIns="0" bIns="0" rIns="0">
            <a:spAutoFit/>
          </a:bodyPr>
          <a:lstStyle/>
          <a:p>
            <a:pPr algn="l">
              <a:lnSpc>
                <a:spcPts val="4898"/>
              </a:lnSpc>
            </a:pPr>
            <a:r>
              <a:rPr lang="en-US" sz="3498" b="true">
                <a:solidFill>
                  <a:srgbClr val="000000"/>
                </a:solidFill>
                <a:latin typeface="Times New Roman Bold"/>
                <a:ea typeface="Times New Roman Bold"/>
                <a:cs typeface="Times New Roman Bold"/>
                <a:sym typeface="Times New Roman Bold"/>
              </a:rPr>
              <a:t>Applying Electronics and IoT to Responsible Waste Management</a:t>
            </a:r>
          </a:p>
        </p:txBody>
      </p:sp>
      <p:grpSp>
        <p:nvGrpSpPr>
          <p:cNvPr name="Group 7" id="7"/>
          <p:cNvGrpSpPr/>
          <p:nvPr/>
        </p:nvGrpSpPr>
        <p:grpSpPr>
          <a:xfrm rot="0">
            <a:off x="5355850" y="1844621"/>
            <a:ext cx="3734067" cy="5601110"/>
            <a:chOff x="0" y="0"/>
            <a:chExt cx="4978756" cy="7468146"/>
          </a:xfrm>
        </p:grpSpPr>
        <p:sp>
          <p:nvSpPr>
            <p:cNvPr name="Freeform 8" id="8"/>
            <p:cNvSpPr/>
            <p:nvPr/>
          </p:nvSpPr>
          <p:spPr>
            <a:xfrm flipH="false" flipV="false" rot="0">
              <a:off x="0" y="0"/>
              <a:ext cx="4978654" cy="7468108"/>
            </a:xfrm>
            <a:custGeom>
              <a:avLst/>
              <a:gdLst/>
              <a:ahLst/>
              <a:cxnLst/>
              <a:rect r="r" b="b" t="t" l="l"/>
              <a:pathLst>
                <a:path h="7468108" w="4978654">
                  <a:moveTo>
                    <a:pt x="0" y="7089775"/>
                  </a:moveTo>
                  <a:lnTo>
                    <a:pt x="0" y="378333"/>
                  </a:lnTo>
                  <a:cubicBezTo>
                    <a:pt x="0" y="169291"/>
                    <a:pt x="169291" y="0"/>
                    <a:pt x="378333" y="0"/>
                  </a:cubicBezTo>
                  <a:lnTo>
                    <a:pt x="4600321" y="0"/>
                  </a:lnTo>
                  <a:cubicBezTo>
                    <a:pt x="4809490" y="0"/>
                    <a:pt x="4978654" y="170307"/>
                    <a:pt x="4978654" y="378333"/>
                  </a:cubicBezTo>
                  <a:lnTo>
                    <a:pt x="4978654" y="7089775"/>
                  </a:lnTo>
                  <a:cubicBezTo>
                    <a:pt x="4978654" y="7298944"/>
                    <a:pt x="4809363" y="7468108"/>
                    <a:pt x="4600321" y="7468108"/>
                  </a:cubicBezTo>
                  <a:lnTo>
                    <a:pt x="378333" y="7468108"/>
                  </a:lnTo>
                  <a:cubicBezTo>
                    <a:pt x="170307" y="7468108"/>
                    <a:pt x="0" y="7298817"/>
                    <a:pt x="0" y="7089775"/>
                  </a:cubicBezTo>
                  <a:close/>
                </a:path>
              </a:pathLst>
            </a:custGeom>
            <a:blipFill>
              <a:blip r:embed="rId3"/>
              <a:stretch>
                <a:fillRect l="0" t="-9259" r="-2" b="-9259"/>
              </a:stretch>
            </a:blipFill>
          </p:spPr>
        </p:sp>
      </p:grpSp>
      <p:grpSp>
        <p:nvGrpSpPr>
          <p:cNvPr name="Group 9" id="9"/>
          <p:cNvGrpSpPr/>
          <p:nvPr/>
        </p:nvGrpSpPr>
        <p:grpSpPr>
          <a:xfrm rot="0">
            <a:off x="17153449" y="-8220"/>
            <a:ext cx="1134551" cy="1293781"/>
            <a:chOff x="0" y="0"/>
            <a:chExt cx="1512735" cy="1725041"/>
          </a:xfrm>
        </p:grpSpPr>
        <p:sp>
          <p:nvSpPr>
            <p:cNvPr name="Freeform 10" id="10"/>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sp>
        <p:nvSpPr>
          <p:cNvPr name="TextBox 11" id="11"/>
          <p:cNvSpPr txBox="true"/>
          <p:nvPr/>
        </p:nvSpPr>
        <p:spPr>
          <a:xfrm rot="0">
            <a:off x="5418182" y="7636231"/>
            <a:ext cx="12302547" cy="1691640"/>
          </a:xfrm>
          <a:prstGeom prst="rect">
            <a:avLst/>
          </a:prstGeom>
        </p:spPr>
        <p:txBody>
          <a:bodyPr anchor="t" rtlCol="false" tIns="0" lIns="0" bIns="0" rIns="0">
            <a:spAutoFit/>
          </a:bodyPr>
          <a:lstStyle/>
          <a:p>
            <a:pPr algn="l">
              <a:lnSpc>
                <a:spcPts val="3498"/>
              </a:lnSpc>
            </a:pPr>
            <a:r>
              <a:rPr lang="en-US" sz="2499" b="true">
                <a:solidFill>
                  <a:srgbClr val="000000"/>
                </a:solidFill>
                <a:latin typeface="Times New Roman Bold"/>
                <a:ea typeface="Times New Roman Bold"/>
                <a:cs typeface="Times New Roman Bold"/>
                <a:sym typeface="Times New Roman Bold"/>
              </a:rPr>
              <a:t>Automated Wet/Dry Waste Segregation Bin</a:t>
            </a:r>
          </a:p>
          <a:p>
            <a:pPr algn="l">
              <a:lnSpc>
                <a:spcPts val="3220"/>
              </a:lnSpc>
            </a:pPr>
            <a:r>
              <a:rPr lang="en-US" sz="2300">
                <a:solidFill>
                  <a:srgbClr val="000000"/>
                </a:solidFill>
                <a:latin typeface="Times New Roman"/>
                <a:ea typeface="Times New Roman"/>
                <a:cs typeface="Times New Roman"/>
                <a:sym typeface="Times New Roman"/>
              </a:rPr>
              <a:t>Students presented their idea to AIM representatives and distinguished leaders from academia and industry</a:t>
            </a:r>
          </a:p>
          <a:p>
            <a:pPr algn="l">
              <a:lnSpc>
                <a:spcPts val="3220"/>
              </a:lnSpc>
            </a:pPr>
          </a:p>
        </p:txBody>
      </p:sp>
      <p:sp>
        <p:nvSpPr>
          <p:cNvPr name="TextBox 12" id="12"/>
          <p:cNvSpPr txBox="true"/>
          <p:nvPr/>
        </p:nvSpPr>
        <p:spPr>
          <a:xfrm rot="0">
            <a:off x="706907" y="2643997"/>
            <a:ext cx="3626215" cy="6075683"/>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Students have developed a technology-enabled waste segregation prototype exploring how electronics, sensors, and automation can support responsible waste management. which is deployed in the classrom</a:t>
            </a:r>
          </a:p>
          <a:p>
            <a:pPr algn="l">
              <a:lnSpc>
                <a:spcPts val="3218"/>
              </a:lnSpc>
            </a:pPr>
          </a:p>
          <a:p>
            <a:pPr algn="l">
              <a:lnSpc>
                <a:spcPts val="3218"/>
              </a:lnSpc>
            </a:pPr>
            <a:r>
              <a:rPr lang="en-US" sz="2298">
                <a:solidFill>
                  <a:srgbClr val="000000"/>
                </a:solidFill>
                <a:latin typeface="Times New Roman"/>
                <a:ea typeface="Times New Roman"/>
                <a:cs typeface="Times New Roman"/>
                <a:sym typeface="Times New Roman"/>
              </a:rPr>
              <a:t>The project demonstrates how technology can be applied to improve waste management practices and encourage responsible disposal.</a:t>
            </a:r>
          </a:p>
          <a:p>
            <a:pPr algn="l">
              <a:lnSpc>
                <a:spcPts val="3218"/>
              </a:lnSpc>
            </a:pPr>
          </a:p>
        </p:txBody>
      </p:sp>
      <p:sp>
        <p:nvSpPr>
          <p:cNvPr name="TextBox 13" id="13"/>
          <p:cNvSpPr txBox="true"/>
          <p:nvPr/>
        </p:nvSpPr>
        <p:spPr>
          <a:xfrm rot="0">
            <a:off x="706907" y="1189615"/>
            <a:ext cx="3887867" cy="1310011"/>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ATL Student Innovation</a:t>
            </a:r>
          </a:p>
        </p:txBody>
      </p:sp>
      <p:grpSp>
        <p:nvGrpSpPr>
          <p:cNvPr name="Group 14" id="14"/>
          <p:cNvGrpSpPr/>
          <p:nvPr/>
        </p:nvGrpSpPr>
        <p:grpSpPr>
          <a:xfrm rot="0">
            <a:off x="9308402" y="1844621"/>
            <a:ext cx="4288422" cy="5651621"/>
            <a:chOff x="0" y="0"/>
            <a:chExt cx="5717896" cy="7535494"/>
          </a:xfrm>
        </p:grpSpPr>
        <p:sp>
          <p:nvSpPr>
            <p:cNvPr name="Freeform 15" id="15"/>
            <p:cNvSpPr/>
            <p:nvPr/>
          </p:nvSpPr>
          <p:spPr>
            <a:xfrm flipH="false" flipV="false" rot="0">
              <a:off x="0" y="0"/>
              <a:ext cx="5717921" cy="7535545"/>
            </a:xfrm>
            <a:custGeom>
              <a:avLst/>
              <a:gdLst/>
              <a:ahLst/>
              <a:cxnLst/>
              <a:rect r="r" b="b" t="t" l="l"/>
              <a:pathLst>
                <a:path h="7535545" w="5717921">
                  <a:moveTo>
                    <a:pt x="0" y="0"/>
                  </a:moveTo>
                  <a:lnTo>
                    <a:pt x="5717921" y="0"/>
                  </a:lnTo>
                  <a:lnTo>
                    <a:pt x="5717921" y="7535545"/>
                  </a:lnTo>
                  <a:lnTo>
                    <a:pt x="0" y="7535545"/>
                  </a:lnTo>
                  <a:lnTo>
                    <a:pt x="0" y="0"/>
                  </a:lnTo>
                  <a:close/>
                </a:path>
              </a:pathLst>
            </a:custGeom>
            <a:blipFill>
              <a:blip r:embed="rId5"/>
              <a:stretch>
                <a:fillRect l="0" t="-20062" r="0" b="-40475"/>
              </a:stretch>
            </a:blipFill>
          </p:spPr>
        </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2FCBF6"/>
            </a:solidFill>
          </p:spPr>
        </p:sp>
      </p:grpSp>
      <p:sp>
        <p:nvSpPr>
          <p:cNvPr name="Freeform 4" id="4"/>
          <p:cNvSpPr/>
          <p:nvPr/>
        </p:nvSpPr>
        <p:spPr>
          <a:xfrm flipH="false" flipV="false" rot="0">
            <a:off x="4063613" y="8539524"/>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355850" y="536572"/>
            <a:ext cx="12302547" cy="793747"/>
          </a:xfrm>
          <a:prstGeom prst="rect">
            <a:avLst/>
          </a:prstGeom>
        </p:spPr>
        <p:txBody>
          <a:bodyPr anchor="t" rtlCol="false" tIns="0" lIns="0" bIns="0" rIns="0">
            <a:spAutoFit/>
          </a:bodyPr>
          <a:lstStyle/>
          <a:p>
            <a:pPr algn="l">
              <a:lnSpc>
                <a:spcPts val="5598"/>
              </a:lnSpc>
            </a:pPr>
            <a:r>
              <a:rPr lang="en-US" sz="3999" b="true">
                <a:solidFill>
                  <a:srgbClr val="000000"/>
                </a:solidFill>
                <a:latin typeface="Times New Roman Bold"/>
                <a:ea typeface="Times New Roman Bold"/>
                <a:cs typeface="Times New Roman Bold"/>
                <a:sym typeface="Times New Roman Bold"/>
              </a:rPr>
              <a:t>Collection and Processing of discarded papers</a:t>
            </a:r>
          </a:p>
        </p:txBody>
      </p:sp>
      <p:grpSp>
        <p:nvGrpSpPr>
          <p:cNvPr name="Group 6" id="6"/>
          <p:cNvGrpSpPr/>
          <p:nvPr/>
        </p:nvGrpSpPr>
        <p:grpSpPr>
          <a:xfrm rot="0">
            <a:off x="17153449" y="-8220"/>
            <a:ext cx="1134551" cy="1293781"/>
            <a:chOff x="0" y="0"/>
            <a:chExt cx="1512735" cy="1725041"/>
          </a:xfrm>
        </p:grpSpPr>
        <p:sp>
          <p:nvSpPr>
            <p:cNvPr name="Freeform 7" id="7"/>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8" id="8"/>
          <p:cNvGrpSpPr/>
          <p:nvPr/>
        </p:nvGrpSpPr>
        <p:grpSpPr>
          <a:xfrm rot="0">
            <a:off x="5353068" y="1605410"/>
            <a:ext cx="3445262" cy="5983078"/>
            <a:chOff x="0" y="0"/>
            <a:chExt cx="4746917" cy="8243545"/>
          </a:xfrm>
        </p:grpSpPr>
        <p:sp>
          <p:nvSpPr>
            <p:cNvPr name="Freeform 9" id="9"/>
            <p:cNvSpPr/>
            <p:nvPr/>
          </p:nvSpPr>
          <p:spPr>
            <a:xfrm flipH="false" flipV="false" rot="0">
              <a:off x="0" y="0"/>
              <a:ext cx="4746879" cy="8243570"/>
            </a:xfrm>
            <a:custGeom>
              <a:avLst/>
              <a:gdLst/>
              <a:ahLst/>
              <a:cxnLst/>
              <a:rect r="r" b="b" t="t" l="l"/>
              <a:pathLst>
                <a:path h="8243570" w="4746879">
                  <a:moveTo>
                    <a:pt x="0" y="0"/>
                  </a:moveTo>
                  <a:lnTo>
                    <a:pt x="4746879" y="0"/>
                  </a:lnTo>
                  <a:lnTo>
                    <a:pt x="4746879" y="8243570"/>
                  </a:lnTo>
                  <a:lnTo>
                    <a:pt x="0" y="8243570"/>
                  </a:lnTo>
                  <a:lnTo>
                    <a:pt x="0" y="0"/>
                  </a:lnTo>
                  <a:close/>
                </a:path>
              </a:pathLst>
            </a:custGeom>
            <a:blipFill>
              <a:blip r:embed="rId5"/>
              <a:stretch>
                <a:fillRect l="0" t="-1185" r="0" b="-1185"/>
              </a:stretch>
            </a:blipFill>
          </p:spPr>
        </p:sp>
      </p:grpSp>
      <p:grpSp>
        <p:nvGrpSpPr>
          <p:cNvPr name="Group 10" id="10"/>
          <p:cNvGrpSpPr/>
          <p:nvPr/>
        </p:nvGrpSpPr>
        <p:grpSpPr>
          <a:xfrm rot="0">
            <a:off x="9078027" y="1605410"/>
            <a:ext cx="3949784" cy="5983078"/>
            <a:chOff x="0" y="0"/>
            <a:chExt cx="5442052" cy="8243545"/>
          </a:xfrm>
        </p:grpSpPr>
        <p:sp>
          <p:nvSpPr>
            <p:cNvPr name="Freeform 11" id="11"/>
            <p:cNvSpPr/>
            <p:nvPr/>
          </p:nvSpPr>
          <p:spPr>
            <a:xfrm flipH="false" flipV="false" rot="0">
              <a:off x="0" y="0"/>
              <a:ext cx="5442077" cy="8243570"/>
            </a:xfrm>
            <a:custGeom>
              <a:avLst/>
              <a:gdLst/>
              <a:ahLst/>
              <a:cxnLst/>
              <a:rect r="r" b="b" t="t" l="l"/>
              <a:pathLst>
                <a:path h="8243570" w="5442077">
                  <a:moveTo>
                    <a:pt x="0" y="0"/>
                  </a:moveTo>
                  <a:lnTo>
                    <a:pt x="5442077" y="0"/>
                  </a:lnTo>
                  <a:lnTo>
                    <a:pt x="5442077" y="8243570"/>
                  </a:lnTo>
                  <a:lnTo>
                    <a:pt x="0" y="8243570"/>
                  </a:lnTo>
                  <a:lnTo>
                    <a:pt x="0" y="0"/>
                  </a:lnTo>
                  <a:close/>
                </a:path>
              </a:pathLst>
            </a:custGeom>
            <a:blipFill>
              <a:blip r:embed="rId6"/>
              <a:stretch>
                <a:fillRect l="0" t="-8680" r="0" b="-8680"/>
              </a:stretch>
            </a:blipFill>
          </p:spPr>
        </p:sp>
      </p:grpSp>
      <p:grpSp>
        <p:nvGrpSpPr>
          <p:cNvPr name="Group 12" id="12"/>
          <p:cNvGrpSpPr/>
          <p:nvPr/>
        </p:nvGrpSpPr>
        <p:grpSpPr>
          <a:xfrm rot="0">
            <a:off x="13309516" y="1605410"/>
            <a:ext cx="3949784" cy="5983078"/>
            <a:chOff x="0" y="0"/>
            <a:chExt cx="5442052" cy="8243545"/>
          </a:xfrm>
        </p:grpSpPr>
        <p:sp>
          <p:nvSpPr>
            <p:cNvPr name="Freeform 13" id="13"/>
            <p:cNvSpPr/>
            <p:nvPr/>
          </p:nvSpPr>
          <p:spPr>
            <a:xfrm flipH="false" flipV="false" rot="0">
              <a:off x="0" y="0"/>
              <a:ext cx="5442077" cy="8243570"/>
            </a:xfrm>
            <a:custGeom>
              <a:avLst/>
              <a:gdLst/>
              <a:ahLst/>
              <a:cxnLst/>
              <a:rect r="r" b="b" t="t" l="l"/>
              <a:pathLst>
                <a:path h="8243570" w="5442077">
                  <a:moveTo>
                    <a:pt x="0" y="0"/>
                  </a:moveTo>
                  <a:lnTo>
                    <a:pt x="5442077" y="0"/>
                  </a:lnTo>
                  <a:lnTo>
                    <a:pt x="5442077" y="8243570"/>
                  </a:lnTo>
                  <a:lnTo>
                    <a:pt x="0" y="8243570"/>
                  </a:lnTo>
                  <a:lnTo>
                    <a:pt x="0" y="0"/>
                  </a:lnTo>
                  <a:close/>
                </a:path>
              </a:pathLst>
            </a:custGeom>
            <a:blipFill>
              <a:blip r:embed="rId7"/>
              <a:stretch>
                <a:fillRect l="0" t="-8680" r="0" b="-8680"/>
              </a:stretch>
            </a:blipFill>
          </p:spPr>
        </p:sp>
      </p:grpSp>
      <p:grpSp>
        <p:nvGrpSpPr>
          <p:cNvPr name="Group 14" id="14"/>
          <p:cNvGrpSpPr/>
          <p:nvPr/>
        </p:nvGrpSpPr>
        <p:grpSpPr>
          <a:xfrm rot="0">
            <a:off x="5295357" y="1605410"/>
            <a:ext cx="3502973" cy="5983078"/>
            <a:chOff x="0" y="0"/>
            <a:chExt cx="4826432" cy="8243545"/>
          </a:xfrm>
        </p:grpSpPr>
        <p:sp>
          <p:nvSpPr>
            <p:cNvPr name="Freeform 15" id="15"/>
            <p:cNvSpPr/>
            <p:nvPr/>
          </p:nvSpPr>
          <p:spPr>
            <a:xfrm flipH="false" flipV="false" rot="0">
              <a:off x="0" y="0"/>
              <a:ext cx="4826381" cy="8243570"/>
            </a:xfrm>
            <a:custGeom>
              <a:avLst/>
              <a:gdLst/>
              <a:ahLst/>
              <a:cxnLst/>
              <a:rect r="r" b="b" t="t" l="l"/>
              <a:pathLst>
                <a:path h="8243570" w="4826381">
                  <a:moveTo>
                    <a:pt x="0" y="0"/>
                  </a:moveTo>
                  <a:lnTo>
                    <a:pt x="4826381" y="0"/>
                  </a:lnTo>
                  <a:lnTo>
                    <a:pt x="4826381" y="8243570"/>
                  </a:lnTo>
                  <a:lnTo>
                    <a:pt x="0" y="8243570"/>
                  </a:lnTo>
                  <a:lnTo>
                    <a:pt x="0" y="0"/>
                  </a:lnTo>
                  <a:close/>
                </a:path>
              </a:pathLst>
            </a:custGeom>
            <a:blipFill>
              <a:blip r:embed="rId8"/>
              <a:stretch>
                <a:fillRect l="0" t="-2042" r="-1" b="-2042"/>
              </a:stretch>
            </a:blipFill>
          </p:spPr>
        </p:sp>
      </p:grpSp>
      <p:sp>
        <p:nvSpPr>
          <p:cNvPr name="TextBox 16" id="16"/>
          <p:cNvSpPr txBox="true"/>
          <p:nvPr/>
        </p:nvSpPr>
        <p:spPr>
          <a:xfrm rot="0">
            <a:off x="5295357" y="7798038"/>
            <a:ext cx="12302547" cy="1608455"/>
          </a:xfrm>
          <a:prstGeom prst="rect">
            <a:avLst/>
          </a:prstGeom>
        </p:spPr>
        <p:txBody>
          <a:bodyPr anchor="t" rtlCol="false" tIns="0" lIns="0" bIns="0" rIns="0">
            <a:spAutoFit/>
          </a:bodyPr>
          <a:lstStyle/>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 Paper waste is collected from classrooms and designated collection points.</a:t>
            </a:r>
            <a:r>
              <a:rPr lang="en-US" sz="2300">
                <a:solidFill>
                  <a:srgbClr val="000000"/>
                </a:solidFill>
                <a:latin typeface="Times New Roman"/>
                <a:ea typeface="Times New Roman"/>
                <a:cs typeface="Times New Roman"/>
                <a:sym typeface="Times New Roman"/>
              </a:rPr>
              <a:t> </a:t>
            </a: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The Paper Recycling Unit is housed in a dedicated room and comprises separate machines for pulping, screw pressing, drying, and smoothing the paper. </a:t>
            </a: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Trained staff operate the equipment and carry out the paper-recycling process.</a:t>
            </a:r>
          </a:p>
        </p:txBody>
      </p:sp>
      <p:sp>
        <p:nvSpPr>
          <p:cNvPr name="TextBox 17" id="17"/>
          <p:cNvSpPr txBox="true"/>
          <p:nvPr/>
        </p:nvSpPr>
        <p:spPr>
          <a:xfrm rot="0">
            <a:off x="706907" y="1189615"/>
            <a:ext cx="3507286" cy="3224536"/>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SCHOOL-BASED PAPER RECYCLING UNIT</a:t>
            </a:r>
          </a:p>
        </p:txBody>
      </p:sp>
      <p:sp>
        <p:nvSpPr>
          <p:cNvPr name="TextBox 18" id="18"/>
          <p:cNvSpPr txBox="true"/>
          <p:nvPr/>
        </p:nvSpPr>
        <p:spPr>
          <a:xfrm rot="0">
            <a:off x="706907" y="4832468"/>
            <a:ext cx="3582289" cy="2929864"/>
          </a:xfrm>
          <a:prstGeom prst="rect">
            <a:avLst/>
          </a:prstGeom>
        </p:spPr>
        <p:txBody>
          <a:bodyPr anchor="t" rtlCol="false" tIns="0" lIns="0" bIns="0" rIns="0">
            <a:spAutoFit/>
          </a:bodyPr>
          <a:lstStyle/>
          <a:p>
            <a:pPr algn="l">
              <a:lnSpc>
                <a:spcPts val="3359"/>
              </a:lnSpc>
            </a:pPr>
            <a:r>
              <a:rPr lang="en-US" sz="2399">
                <a:solidFill>
                  <a:srgbClr val="000000"/>
                </a:solidFill>
                <a:latin typeface="Times New Roman"/>
                <a:ea typeface="Times New Roman"/>
                <a:cs typeface="Times New Roman"/>
                <a:sym typeface="Times New Roman"/>
              </a:rPr>
              <a:t>The initiative promotes a circular approach to resource use by turning the school’s paper waste into useful</a:t>
            </a:r>
            <a:r>
              <a:rPr lang="en-US" sz="2399">
                <a:solidFill>
                  <a:srgbClr val="000000"/>
                </a:solidFill>
                <a:latin typeface="Times New Roman"/>
                <a:ea typeface="Times New Roman"/>
                <a:cs typeface="Times New Roman"/>
                <a:sym typeface="Times New Roman"/>
              </a:rPr>
              <a:t> products, helping reduce reliance on newly sourced and plastic-based materials.</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2FCBF6"/>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355850" y="536572"/>
            <a:ext cx="12302547" cy="793747"/>
          </a:xfrm>
          <a:prstGeom prst="rect">
            <a:avLst/>
          </a:prstGeom>
        </p:spPr>
        <p:txBody>
          <a:bodyPr anchor="t" rtlCol="false" tIns="0" lIns="0" bIns="0" rIns="0">
            <a:spAutoFit/>
          </a:bodyPr>
          <a:lstStyle/>
          <a:p>
            <a:pPr algn="l">
              <a:lnSpc>
                <a:spcPts val="5598"/>
              </a:lnSpc>
            </a:pPr>
            <a:r>
              <a:rPr lang="en-US" sz="3999" b="true">
                <a:solidFill>
                  <a:srgbClr val="000000"/>
                </a:solidFill>
                <a:latin typeface="Times New Roman Bold"/>
                <a:ea typeface="Times New Roman Bold"/>
                <a:cs typeface="Times New Roman Bold"/>
                <a:sym typeface="Times New Roman Bold"/>
              </a:rPr>
              <a:t>From Paper Waste to Everyday Products</a:t>
            </a:r>
          </a:p>
        </p:txBody>
      </p:sp>
      <p:grpSp>
        <p:nvGrpSpPr>
          <p:cNvPr name="Group 6" id="6"/>
          <p:cNvGrpSpPr/>
          <p:nvPr/>
        </p:nvGrpSpPr>
        <p:grpSpPr>
          <a:xfrm rot="0">
            <a:off x="17153449" y="-8220"/>
            <a:ext cx="1134551" cy="1293781"/>
            <a:chOff x="0" y="0"/>
            <a:chExt cx="1512735" cy="1725041"/>
          </a:xfrm>
        </p:grpSpPr>
        <p:sp>
          <p:nvSpPr>
            <p:cNvPr name="Freeform 7" id="7"/>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8" id="8"/>
          <p:cNvGrpSpPr/>
          <p:nvPr/>
        </p:nvGrpSpPr>
        <p:grpSpPr>
          <a:xfrm rot="0">
            <a:off x="5564036" y="1626776"/>
            <a:ext cx="4036477" cy="6397996"/>
            <a:chOff x="0" y="0"/>
            <a:chExt cx="5544223" cy="8787841"/>
          </a:xfrm>
        </p:grpSpPr>
        <p:sp>
          <p:nvSpPr>
            <p:cNvPr name="Freeform 9" id="9"/>
            <p:cNvSpPr/>
            <p:nvPr/>
          </p:nvSpPr>
          <p:spPr>
            <a:xfrm flipH="false" flipV="false" rot="0">
              <a:off x="0" y="0"/>
              <a:ext cx="5544185" cy="8787892"/>
            </a:xfrm>
            <a:custGeom>
              <a:avLst/>
              <a:gdLst/>
              <a:ahLst/>
              <a:cxnLst/>
              <a:rect r="r" b="b" t="t" l="l"/>
              <a:pathLst>
                <a:path h="8787892" w="5544185">
                  <a:moveTo>
                    <a:pt x="0" y="0"/>
                  </a:moveTo>
                  <a:lnTo>
                    <a:pt x="5544185" y="0"/>
                  </a:lnTo>
                  <a:lnTo>
                    <a:pt x="5544185" y="8787892"/>
                  </a:lnTo>
                  <a:lnTo>
                    <a:pt x="0" y="8787892"/>
                  </a:lnTo>
                  <a:lnTo>
                    <a:pt x="0" y="0"/>
                  </a:lnTo>
                  <a:close/>
                </a:path>
              </a:pathLst>
            </a:custGeom>
            <a:blipFill>
              <a:blip r:embed="rId5"/>
              <a:stretch>
                <a:fillRect l="0" t="-6079" r="0" b="-6079"/>
              </a:stretch>
            </a:blipFill>
          </p:spPr>
        </p:sp>
      </p:grpSp>
      <p:grpSp>
        <p:nvGrpSpPr>
          <p:cNvPr name="Group 10" id="10"/>
          <p:cNvGrpSpPr/>
          <p:nvPr/>
        </p:nvGrpSpPr>
        <p:grpSpPr>
          <a:xfrm rot="0">
            <a:off x="9827878" y="1626776"/>
            <a:ext cx="3848732" cy="6397996"/>
            <a:chOff x="0" y="0"/>
            <a:chExt cx="5286350" cy="8787841"/>
          </a:xfrm>
        </p:grpSpPr>
        <p:sp>
          <p:nvSpPr>
            <p:cNvPr name="Freeform 11" id="11"/>
            <p:cNvSpPr/>
            <p:nvPr/>
          </p:nvSpPr>
          <p:spPr>
            <a:xfrm flipH="false" flipV="false" rot="0">
              <a:off x="0" y="0"/>
              <a:ext cx="5286375" cy="8787892"/>
            </a:xfrm>
            <a:custGeom>
              <a:avLst/>
              <a:gdLst/>
              <a:ahLst/>
              <a:cxnLst/>
              <a:rect r="r" b="b" t="t" l="l"/>
              <a:pathLst>
                <a:path h="8787892" w="5286375">
                  <a:moveTo>
                    <a:pt x="0" y="0"/>
                  </a:moveTo>
                  <a:lnTo>
                    <a:pt x="5286375" y="0"/>
                  </a:lnTo>
                  <a:lnTo>
                    <a:pt x="5286375" y="8787892"/>
                  </a:lnTo>
                  <a:lnTo>
                    <a:pt x="0" y="8787892"/>
                  </a:lnTo>
                  <a:lnTo>
                    <a:pt x="0" y="0"/>
                  </a:lnTo>
                  <a:close/>
                </a:path>
              </a:pathLst>
            </a:custGeom>
            <a:blipFill>
              <a:blip r:embed="rId6"/>
              <a:stretch>
                <a:fillRect l="0" t="-3471" r="0" b="-3470"/>
              </a:stretch>
            </a:blipFill>
          </p:spPr>
        </p:sp>
      </p:grpSp>
      <p:grpSp>
        <p:nvGrpSpPr>
          <p:cNvPr name="Group 12" id="12"/>
          <p:cNvGrpSpPr/>
          <p:nvPr/>
        </p:nvGrpSpPr>
        <p:grpSpPr>
          <a:xfrm rot="0">
            <a:off x="14601243" y="3429369"/>
            <a:ext cx="3329934" cy="5345551"/>
            <a:chOff x="0" y="0"/>
            <a:chExt cx="4573765" cy="7342276"/>
          </a:xfrm>
        </p:grpSpPr>
        <p:sp>
          <p:nvSpPr>
            <p:cNvPr name="Freeform 13" id="13"/>
            <p:cNvSpPr/>
            <p:nvPr/>
          </p:nvSpPr>
          <p:spPr>
            <a:xfrm flipH="false" flipV="false" rot="0">
              <a:off x="0" y="0"/>
              <a:ext cx="4573778" cy="7342251"/>
            </a:xfrm>
            <a:custGeom>
              <a:avLst/>
              <a:gdLst/>
              <a:ahLst/>
              <a:cxnLst/>
              <a:rect r="r" b="b" t="t" l="l"/>
              <a:pathLst>
                <a:path h="7342251" w="4573778">
                  <a:moveTo>
                    <a:pt x="0" y="0"/>
                  </a:moveTo>
                  <a:lnTo>
                    <a:pt x="4573778" y="0"/>
                  </a:lnTo>
                  <a:lnTo>
                    <a:pt x="4573778" y="7342251"/>
                  </a:lnTo>
                  <a:lnTo>
                    <a:pt x="0" y="7342251"/>
                  </a:lnTo>
                  <a:lnTo>
                    <a:pt x="0" y="0"/>
                  </a:lnTo>
                  <a:close/>
                </a:path>
              </a:pathLst>
            </a:custGeom>
            <a:blipFill>
              <a:blip r:embed="rId7"/>
              <a:stretch>
                <a:fillRect l="0" t="-5371" r="0" b="-5372"/>
              </a:stretch>
            </a:blipFill>
          </p:spPr>
        </p:sp>
      </p:grpSp>
      <p:grpSp>
        <p:nvGrpSpPr>
          <p:cNvPr name="Group 14" id="14"/>
          <p:cNvGrpSpPr/>
          <p:nvPr/>
        </p:nvGrpSpPr>
        <p:grpSpPr>
          <a:xfrm rot="0">
            <a:off x="14077830" y="1189615"/>
            <a:ext cx="2882583" cy="5124590"/>
            <a:chOff x="0" y="0"/>
            <a:chExt cx="4281665" cy="7611847"/>
          </a:xfrm>
        </p:grpSpPr>
        <p:sp>
          <p:nvSpPr>
            <p:cNvPr name="Freeform 15" id="15"/>
            <p:cNvSpPr/>
            <p:nvPr/>
          </p:nvSpPr>
          <p:spPr>
            <a:xfrm flipH="false" flipV="false" rot="0">
              <a:off x="0" y="0"/>
              <a:ext cx="4281678" cy="7611872"/>
            </a:xfrm>
            <a:custGeom>
              <a:avLst/>
              <a:gdLst/>
              <a:ahLst/>
              <a:cxnLst/>
              <a:rect r="r" b="b" t="t" l="l"/>
              <a:pathLst>
                <a:path h="7611872" w="4281678">
                  <a:moveTo>
                    <a:pt x="0" y="0"/>
                  </a:moveTo>
                  <a:lnTo>
                    <a:pt x="4281678" y="0"/>
                  </a:lnTo>
                  <a:lnTo>
                    <a:pt x="4281678" y="7611872"/>
                  </a:lnTo>
                  <a:lnTo>
                    <a:pt x="0" y="7611872"/>
                  </a:lnTo>
                  <a:lnTo>
                    <a:pt x="0" y="0"/>
                  </a:lnTo>
                  <a:close/>
                </a:path>
              </a:pathLst>
            </a:custGeom>
            <a:blipFill>
              <a:blip r:embed="rId8"/>
              <a:stretch>
                <a:fillRect l="0" t="0" r="0" b="0"/>
              </a:stretch>
            </a:blipFill>
          </p:spPr>
        </p:sp>
      </p:grpSp>
      <p:grpSp>
        <p:nvGrpSpPr>
          <p:cNvPr name="Group 16" id="16"/>
          <p:cNvGrpSpPr/>
          <p:nvPr/>
        </p:nvGrpSpPr>
        <p:grpSpPr>
          <a:xfrm rot="0">
            <a:off x="10904233" y="2610687"/>
            <a:ext cx="3927898" cy="6982932"/>
            <a:chOff x="0" y="0"/>
            <a:chExt cx="5395087" cy="9591269"/>
          </a:xfrm>
        </p:grpSpPr>
        <p:sp>
          <p:nvSpPr>
            <p:cNvPr name="Freeform 17" id="17"/>
            <p:cNvSpPr/>
            <p:nvPr/>
          </p:nvSpPr>
          <p:spPr>
            <a:xfrm flipH="false" flipV="false" rot="0">
              <a:off x="0" y="0"/>
              <a:ext cx="5395087" cy="9591294"/>
            </a:xfrm>
            <a:custGeom>
              <a:avLst/>
              <a:gdLst/>
              <a:ahLst/>
              <a:cxnLst/>
              <a:rect r="r" b="b" t="t" l="l"/>
              <a:pathLst>
                <a:path h="9591294" w="5395087">
                  <a:moveTo>
                    <a:pt x="0" y="0"/>
                  </a:moveTo>
                  <a:lnTo>
                    <a:pt x="5395087" y="0"/>
                  </a:lnTo>
                  <a:lnTo>
                    <a:pt x="5395087" y="9591294"/>
                  </a:lnTo>
                  <a:lnTo>
                    <a:pt x="0" y="9591294"/>
                  </a:lnTo>
                  <a:lnTo>
                    <a:pt x="0" y="0"/>
                  </a:lnTo>
                  <a:close/>
                </a:path>
              </a:pathLst>
            </a:custGeom>
            <a:blipFill>
              <a:blip r:embed="rId9"/>
              <a:stretch>
                <a:fillRect l="0" t="0" r="0" b="0"/>
              </a:stretch>
            </a:blipFill>
          </p:spPr>
        </p:sp>
      </p:grpSp>
      <p:grpSp>
        <p:nvGrpSpPr>
          <p:cNvPr name="Group 18" id="18"/>
          <p:cNvGrpSpPr/>
          <p:nvPr/>
        </p:nvGrpSpPr>
        <p:grpSpPr>
          <a:xfrm rot="0">
            <a:off x="2520010" y="5392160"/>
            <a:ext cx="3498504" cy="6219558"/>
            <a:chOff x="0" y="0"/>
            <a:chExt cx="4664672" cy="8292744"/>
          </a:xfrm>
        </p:grpSpPr>
        <p:sp>
          <p:nvSpPr>
            <p:cNvPr name="Freeform 19" id="19"/>
            <p:cNvSpPr/>
            <p:nvPr/>
          </p:nvSpPr>
          <p:spPr>
            <a:xfrm flipH="false" flipV="false" rot="0">
              <a:off x="0" y="0"/>
              <a:ext cx="4664710" cy="8292719"/>
            </a:xfrm>
            <a:custGeom>
              <a:avLst/>
              <a:gdLst/>
              <a:ahLst/>
              <a:cxnLst/>
              <a:rect r="r" b="b" t="t" l="l"/>
              <a:pathLst>
                <a:path h="8292719" w="4664710">
                  <a:moveTo>
                    <a:pt x="0" y="0"/>
                  </a:moveTo>
                  <a:lnTo>
                    <a:pt x="4664710" y="0"/>
                  </a:lnTo>
                  <a:lnTo>
                    <a:pt x="4664710" y="8292719"/>
                  </a:lnTo>
                  <a:lnTo>
                    <a:pt x="0" y="8292719"/>
                  </a:lnTo>
                  <a:lnTo>
                    <a:pt x="0" y="0"/>
                  </a:lnTo>
                  <a:close/>
                </a:path>
              </a:pathLst>
            </a:custGeom>
            <a:blipFill>
              <a:blip r:embed="rId10"/>
              <a:stretch>
                <a:fillRect l="0" t="0" r="0" b="0"/>
              </a:stretch>
            </a:blipFill>
          </p:spPr>
        </p:sp>
      </p:grpSp>
      <p:sp>
        <p:nvSpPr>
          <p:cNvPr name="TextBox 20" id="20"/>
          <p:cNvSpPr txBox="true"/>
          <p:nvPr/>
        </p:nvSpPr>
        <p:spPr>
          <a:xfrm rot="0">
            <a:off x="706907" y="1189615"/>
            <a:ext cx="3626215" cy="3224536"/>
          </a:xfrm>
          <a:prstGeom prst="rect">
            <a:avLst/>
          </a:prstGeom>
        </p:spPr>
        <p:txBody>
          <a:bodyPr anchor="t" rtlCol="false" tIns="0" lIns="0" bIns="0" rIns="0">
            <a:spAutoFit/>
          </a:bodyPr>
          <a:lstStyle/>
          <a:p>
            <a:pPr algn="just">
              <a:lnSpc>
                <a:spcPts val="5035"/>
              </a:lnSpc>
            </a:pPr>
            <a:r>
              <a:rPr lang="en-US" sz="4416" b="true">
                <a:solidFill>
                  <a:srgbClr val="000000"/>
                </a:solidFill>
                <a:latin typeface="Times New Roman Bold"/>
                <a:ea typeface="Times New Roman Bold"/>
                <a:cs typeface="Times New Roman Bold"/>
                <a:sym typeface="Times New Roman Bold"/>
              </a:rPr>
              <a:t>SCHOOL-BASED PAPER RECYCLING UNIT</a:t>
            </a:r>
          </a:p>
        </p:txBody>
      </p:sp>
      <p:sp>
        <p:nvSpPr>
          <p:cNvPr name="TextBox 21" id="21"/>
          <p:cNvSpPr txBox="true"/>
          <p:nvPr/>
        </p:nvSpPr>
        <p:spPr>
          <a:xfrm rot="0">
            <a:off x="706907" y="4122820"/>
            <a:ext cx="3305099" cy="4475483"/>
          </a:xfrm>
          <a:prstGeom prst="rect">
            <a:avLst/>
          </a:prstGeom>
        </p:spPr>
        <p:txBody>
          <a:bodyPr anchor="t" rtlCol="false" tIns="0" lIns="0" bIns="0" rIns="0">
            <a:spAutoFit/>
          </a:bodyPr>
          <a:lstStyle/>
          <a:p>
            <a:pPr algn="l">
              <a:lnSpc>
                <a:spcPts val="3218"/>
              </a:lnSpc>
            </a:pPr>
          </a:p>
          <a:p>
            <a:pPr algn="l">
              <a:lnSpc>
                <a:spcPts val="3218"/>
              </a:lnSpc>
            </a:pPr>
            <a:r>
              <a:rPr lang="en-US" sz="2298" b="true">
                <a:solidFill>
                  <a:srgbClr val="000000"/>
                </a:solidFill>
                <a:latin typeface="Times New Roman Bold"/>
                <a:ea typeface="Times New Roman Bold"/>
                <a:cs typeface="Times New Roman Bold"/>
                <a:sym typeface="Times New Roman Bold"/>
              </a:rPr>
              <a:t>Products Made:</a:t>
            </a:r>
          </a:p>
          <a:p>
            <a:pPr algn="l" marL="525659" indent="-175220" lvl="2">
              <a:lnSpc>
                <a:spcPts val="3218"/>
              </a:lnSpc>
              <a:buFont typeface="Arial"/>
              <a:buChar char="⚬"/>
            </a:pPr>
            <a:r>
              <a:rPr lang="en-US" sz="2298">
                <a:solidFill>
                  <a:srgbClr val="000000"/>
                </a:solidFill>
                <a:latin typeface="Times New Roman"/>
                <a:ea typeface="Times New Roman"/>
                <a:cs typeface="Times New Roman"/>
                <a:sym typeface="Times New Roman"/>
              </a:rPr>
              <a:t>Notebooks and books for student use</a:t>
            </a:r>
          </a:p>
          <a:p>
            <a:pPr algn="l" marL="525659" indent="-175220" lvl="2">
              <a:lnSpc>
                <a:spcPts val="3218"/>
              </a:lnSpc>
              <a:buFont typeface="Arial"/>
              <a:buChar char="⚬"/>
            </a:pPr>
            <a:r>
              <a:rPr lang="en-US" sz="2298">
                <a:solidFill>
                  <a:srgbClr val="000000"/>
                </a:solidFill>
                <a:latin typeface="Times New Roman"/>
                <a:ea typeface="Times New Roman"/>
                <a:cs typeface="Times New Roman"/>
                <a:sym typeface="Times New Roman"/>
              </a:rPr>
              <a:t>Paper pen holders</a:t>
            </a:r>
          </a:p>
          <a:p>
            <a:pPr algn="l" marL="525659" indent="-175220" lvl="2">
              <a:lnSpc>
                <a:spcPts val="3218"/>
              </a:lnSpc>
              <a:buFont typeface="Arial"/>
              <a:buChar char="⚬"/>
            </a:pPr>
            <a:r>
              <a:rPr lang="en-US" sz="2298">
                <a:solidFill>
                  <a:srgbClr val="000000"/>
                </a:solidFill>
                <a:latin typeface="Times New Roman"/>
                <a:ea typeface="Times New Roman"/>
                <a:cs typeface="Times New Roman"/>
                <a:sym typeface="Times New Roman"/>
              </a:rPr>
              <a:t>Frames</a:t>
            </a:r>
          </a:p>
          <a:p>
            <a:pPr algn="l" marL="525659" indent="-175220" lvl="2">
              <a:lnSpc>
                <a:spcPts val="3218"/>
              </a:lnSpc>
              <a:buFont typeface="Arial"/>
              <a:buChar char="⚬"/>
            </a:pPr>
            <a:r>
              <a:rPr lang="en-US" sz="2298">
                <a:solidFill>
                  <a:srgbClr val="000000"/>
                </a:solidFill>
                <a:latin typeface="Times New Roman"/>
                <a:ea typeface="Times New Roman"/>
                <a:cs typeface="Times New Roman"/>
                <a:sym typeface="Times New Roman"/>
              </a:rPr>
              <a:t>Files and folders</a:t>
            </a:r>
          </a:p>
          <a:p>
            <a:pPr algn="l" marL="525659" indent="-175220" lvl="2">
              <a:lnSpc>
                <a:spcPts val="3218"/>
              </a:lnSpc>
              <a:buFont typeface="Arial"/>
              <a:buChar char="⚬"/>
            </a:pPr>
            <a:r>
              <a:rPr lang="en-US" sz="2298">
                <a:solidFill>
                  <a:srgbClr val="000000"/>
                </a:solidFill>
                <a:latin typeface="Times New Roman"/>
                <a:ea typeface="Times New Roman"/>
                <a:cs typeface="Times New Roman"/>
                <a:sym typeface="Times New Roman"/>
              </a:rPr>
              <a:t>Other stationery and utility products</a:t>
            </a:r>
          </a:p>
          <a:p>
            <a:pPr algn="l" marL="525659" indent="-175220" lvl="2">
              <a:lnSpc>
                <a:spcPts val="3218"/>
              </a:lnSpc>
              <a:buFont typeface="Arial"/>
              <a:buChar char="⚬"/>
            </a:pPr>
            <a:r>
              <a:rPr lang="en-US" sz="2298">
                <a:solidFill>
                  <a:srgbClr val="000000"/>
                </a:solidFill>
                <a:latin typeface="Times New Roman"/>
                <a:ea typeface="Times New Roman"/>
                <a:cs typeface="Times New Roman"/>
                <a:sym typeface="Times New Roman"/>
              </a:rPr>
              <a:t>Paper Bags</a:t>
            </a:r>
          </a:p>
          <a:p>
            <a:pPr algn="l" marL="525659" indent="-175220" lvl="2">
              <a:lnSpc>
                <a:spcPts val="3218"/>
              </a:lnSpc>
            </a:pPr>
          </a:p>
        </p:txBody>
      </p:sp>
      <p:sp>
        <p:nvSpPr>
          <p:cNvPr name="TextBox 22" id="22"/>
          <p:cNvSpPr txBox="true"/>
          <p:nvPr/>
        </p:nvSpPr>
        <p:spPr>
          <a:xfrm rot="0">
            <a:off x="6291293" y="8531628"/>
            <a:ext cx="11639883" cy="2008505"/>
          </a:xfrm>
          <a:prstGeom prst="rect">
            <a:avLst/>
          </a:prstGeom>
        </p:spPr>
        <p:txBody>
          <a:bodyPr anchor="t" rtlCol="false" tIns="0" lIns="0" bIns="0" rIns="0">
            <a:spAutoFit/>
          </a:bodyPr>
          <a:lstStyle/>
          <a:p>
            <a:pPr algn="l">
              <a:lnSpc>
                <a:spcPts val="3220"/>
              </a:lnSpc>
            </a:pPr>
            <a:r>
              <a:rPr lang="en-US" sz="2300">
                <a:solidFill>
                  <a:srgbClr val="000000"/>
                </a:solidFill>
                <a:latin typeface="Times New Roman"/>
                <a:ea typeface="Times New Roman"/>
                <a:cs typeface="Times New Roman"/>
                <a:sym typeface="Times New Roman"/>
              </a:rPr>
              <a:t>The school’s Paper Recycling Unit processes approximately </a:t>
            </a:r>
            <a:r>
              <a:rPr lang="en-US" sz="2300" b="true">
                <a:solidFill>
                  <a:srgbClr val="FF0000"/>
                </a:solidFill>
                <a:latin typeface="Times New Roman Bold"/>
                <a:ea typeface="Times New Roman Bold"/>
                <a:cs typeface="Times New Roman Bold"/>
                <a:sym typeface="Times New Roman Bold"/>
              </a:rPr>
              <a:t>40 kg of waste paper per day</a:t>
            </a:r>
            <a:r>
              <a:rPr lang="en-US" sz="2300">
                <a:solidFill>
                  <a:srgbClr val="000000"/>
                </a:solidFill>
                <a:latin typeface="Times New Roman"/>
                <a:ea typeface="Times New Roman"/>
                <a:cs typeface="Times New Roman"/>
                <a:sym typeface="Times New Roman"/>
              </a:rPr>
              <a:t>, producing around </a:t>
            </a:r>
            <a:r>
              <a:rPr lang="en-US" sz="2300" b="true">
                <a:solidFill>
                  <a:srgbClr val="FF0000"/>
                </a:solidFill>
                <a:latin typeface="Times New Roman Bold"/>
                <a:ea typeface="Times New Roman Bold"/>
                <a:cs typeface="Times New Roman Bold"/>
                <a:sym typeface="Times New Roman Bold"/>
              </a:rPr>
              <a:t>800 recycled sheets. </a:t>
            </a:r>
          </a:p>
          <a:p>
            <a:pPr algn="l">
              <a:lnSpc>
                <a:spcPts val="3220"/>
              </a:lnSpc>
            </a:pPr>
          </a:p>
          <a:p>
            <a:pPr algn="l">
              <a:lnSpc>
                <a:spcPts val="3220"/>
              </a:lnSpc>
            </a:pPr>
          </a:p>
          <a:p>
            <a:pPr algn="l">
              <a:lnSpc>
                <a:spcPts val="3220"/>
              </a:lnSpc>
            </a:pP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8A0D4"/>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418177" y="827784"/>
            <a:ext cx="10502479" cy="1199514"/>
          </a:xfrm>
          <a:prstGeom prst="rect">
            <a:avLst/>
          </a:prstGeom>
        </p:spPr>
        <p:txBody>
          <a:bodyPr anchor="t" rtlCol="false" tIns="0" lIns="0" bIns="0" rIns="0">
            <a:spAutoFit/>
          </a:bodyPr>
          <a:lstStyle/>
          <a:p>
            <a:pPr algn="l">
              <a:lnSpc>
                <a:spcPts val="4759"/>
              </a:lnSpc>
            </a:pPr>
            <a:r>
              <a:rPr lang="en-US" sz="3399" b="true">
                <a:solidFill>
                  <a:srgbClr val="000000"/>
                </a:solidFill>
                <a:latin typeface="Times New Roman Bold"/>
                <a:ea typeface="Times New Roman Bold"/>
                <a:cs typeface="Times New Roman Bold"/>
                <a:sym typeface="Times New Roman Bold"/>
              </a:rPr>
              <a:t>Plastic Wrapper Upcycling Workshop with </a:t>
            </a:r>
            <a:r>
              <a:rPr lang="en-US" sz="3399" b="true">
                <a:solidFill>
                  <a:srgbClr val="000000"/>
                </a:solidFill>
                <a:latin typeface="Times New Roman Bold"/>
                <a:ea typeface="Times New Roman Bold"/>
                <a:cs typeface="Times New Roman Bold"/>
                <a:sym typeface="Times New Roman Bold"/>
              </a:rPr>
              <a:t>EcoKary</a:t>
            </a:r>
            <a:r>
              <a:rPr lang="en-US" sz="3399" b="true">
                <a:solidFill>
                  <a:srgbClr val="000000"/>
                </a:solidFill>
                <a:latin typeface="Times New Roman Bold"/>
                <a:ea typeface="Times New Roman Bold"/>
                <a:cs typeface="Times New Roman Bold"/>
                <a:sym typeface="Times New Roman Bold"/>
              </a:rPr>
              <a:t> collaboration.</a:t>
            </a:r>
          </a:p>
        </p:txBody>
      </p:sp>
      <p:grpSp>
        <p:nvGrpSpPr>
          <p:cNvPr name="Group 6" id="6"/>
          <p:cNvGrpSpPr/>
          <p:nvPr/>
        </p:nvGrpSpPr>
        <p:grpSpPr>
          <a:xfrm rot="0">
            <a:off x="17153449" y="-8220"/>
            <a:ext cx="1134551" cy="1293781"/>
            <a:chOff x="0" y="0"/>
            <a:chExt cx="1512735" cy="1725041"/>
          </a:xfrm>
        </p:grpSpPr>
        <p:sp>
          <p:nvSpPr>
            <p:cNvPr name="Freeform 7" id="7"/>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8" id="8"/>
          <p:cNvGrpSpPr/>
          <p:nvPr/>
        </p:nvGrpSpPr>
        <p:grpSpPr>
          <a:xfrm rot="0">
            <a:off x="13449405" y="2392470"/>
            <a:ext cx="5387988" cy="7178011"/>
            <a:chOff x="0" y="0"/>
            <a:chExt cx="7183984" cy="9570682"/>
          </a:xfrm>
        </p:grpSpPr>
        <p:sp>
          <p:nvSpPr>
            <p:cNvPr name="Freeform 9" id="9"/>
            <p:cNvSpPr/>
            <p:nvPr/>
          </p:nvSpPr>
          <p:spPr>
            <a:xfrm flipH="false" flipV="false" rot="0">
              <a:off x="0" y="0"/>
              <a:ext cx="7184009" cy="9570720"/>
            </a:xfrm>
            <a:custGeom>
              <a:avLst/>
              <a:gdLst/>
              <a:ahLst/>
              <a:cxnLst/>
              <a:rect r="r" b="b" t="t" l="l"/>
              <a:pathLst>
                <a:path h="9570720" w="7184009">
                  <a:moveTo>
                    <a:pt x="0" y="0"/>
                  </a:moveTo>
                  <a:lnTo>
                    <a:pt x="7184009" y="0"/>
                  </a:lnTo>
                  <a:lnTo>
                    <a:pt x="7184009" y="9570720"/>
                  </a:lnTo>
                  <a:lnTo>
                    <a:pt x="0" y="9570720"/>
                  </a:lnTo>
                  <a:lnTo>
                    <a:pt x="0" y="0"/>
                  </a:lnTo>
                  <a:close/>
                </a:path>
              </a:pathLst>
            </a:custGeom>
            <a:blipFill>
              <a:blip r:embed="rId5"/>
              <a:stretch>
                <a:fillRect l="-27" t="0" r="-27" b="0"/>
              </a:stretch>
            </a:blipFill>
          </p:spPr>
        </p:sp>
      </p:grpSp>
      <p:grpSp>
        <p:nvGrpSpPr>
          <p:cNvPr name="Group 10" id="10"/>
          <p:cNvGrpSpPr/>
          <p:nvPr/>
        </p:nvGrpSpPr>
        <p:grpSpPr>
          <a:xfrm rot="0">
            <a:off x="5534235" y="2411244"/>
            <a:ext cx="3837194" cy="5110372"/>
            <a:chOff x="0" y="0"/>
            <a:chExt cx="5116258" cy="6813829"/>
          </a:xfrm>
        </p:grpSpPr>
        <p:sp>
          <p:nvSpPr>
            <p:cNvPr name="Freeform 11" id="11"/>
            <p:cNvSpPr/>
            <p:nvPr/>
          </p:nvSpPr>
          <p:spPr>
            <a:xfrm flipH="false" flipV="false" rot="0">
              <a:off x="0" y="0"/>
              <a:ext cx="5116322" cy="6813804"/>
            </a:xfrm>
            <a:custGeom>
              <a:avLst/>
              <a:gdLst/>
              <a:ahLst/>
              <a:cxnLst/>
              <a:rect r="r" b="b" t="t" l="l"/>
              <a:pathLst>
                <a:path h="6813804" w="5116322">
                  <a:moveTo>
                    <a:pt x="0" y="0"/>
                  </a:moveTo>
                  <a:lnTo>
                    <a:pt x="5116322" y="0"/>
                  </a:lnTo>
                  <a:lnTo>
                    <a:pt x="5116322" y="6813804"/>
                  </a:lnTo>
                  <a:lnTo>
                    <a:pt x="0" y="6813804"/>
                  </a:lnTo>
                  <a:lnTo>
                    <a:pt x="0" y="0"/>
                  </a:lnTo>
                  <a:close/>
                </a:path>
              </a:pathLst>
            </a:custGeom>
            <a:blipFill>
              <a:blip r:embed="rId6"/>
              <a:stretch>
                <a:fillRect l="0" t="-9" r="1" b="-9"/>
              </a:stretch>
            </a:blipFill>
          </p:spPr>
        </p:sp>
      </p:grpSp>
      <p:grpSp>
        <p:nvGrpSpPr>
          <p:cNvPr name="Group 12" id="12"/>
          <p:cNvGrpSpPr/>
          <p:nvPr/>
        </p:nvGrpSpPr>
        <p:grpSpPr>
          <a:xfrm rot="0">
            <a:off x="9743227" y="2379697"/>
            <a:ext cx="3884571" cy="5173456"/>
            <a:chOff x="0" y="0"/>
            <a:chExt cx="5179428" cy="6897942"/>
          </a:xfrm>
        </p:grpSpPr>
        <p:sp>
          <p:nvSpPr>
            <p:cNvPr name="Freeform 13" id="13"/>
            <p:cNvSpPr/>
            <p:nvPr/>
          </p:nvSpPr>
          <p:spPr>
            <a:xfrm flipH="false" flipV="false" rot="0">
              <a:off x="0" y="0"/>
              <a:ext cx="5179441" cy="6898005"/>
            </a:xfrm>
            <a:custGeom>
              <a:avLst/>
              <a:gdLst/>
              <a:ahLst/>
              <a:cxnLst/>
              <a:rect r="r" b="b" t="t" l="l"/>
              <a:pathLst>
                <a:path h="6898005" w="5179441">
                  <a:moveTo>
                    <a:pt x="0" y="0"/>
                  </a:moveTo>
                  <a:lnTo>
                    <a:pt x="5179441" y="0"/>
                  </a:lnTo>
                  <a:lnTo>
                    <a:pt x="5179441" y="6898005"/>
                  </a:lnTo>
                  <a:lnTo>
                    <a:pt x="0" y="6898005"/>
                  </a:lnTo>
                  <a:lnTo>
                    <a:pt x="0" y="0"/>
                  </a:lnTo>
                  <a:close/>
                </a:path>
              </a:pathLst>
            </a:custGeom>
            <a:blipFill>
              <a:blip r:embed="rId7"/>
              <a:stretch>
                <a:fillRect l="0" t="-9" r="0" b="-8"/>
              </a:stretch>
            </a:blipFill>
          </p:spPr>
        </p:sp>
      </p:grpSp>
      <p:grpSp>
        <p:nvGrpSpPr>
          <p:cNvPr name="Group 14" id="14"/>
          <p:cNvGrpSpPr/>
          <p:nvPr/>
        </p:nvGrpSpPr>
        <p:grpSpPr>
          <a:xfrm rot="0">
            <a:off x="1654254" y="7732605"/>
            <a:ext cx="3372250" cy="1837877"/>
            <a:chOff x="0" y="0"/>
            <a:chExt cx="4496333" cy="2450503"/>
          </a:xfrm>
        </p:grpSpPr>
        <p:sp>
          <p:nvSpPr>
            <p:cNvPr name="Freeform 15" id="15"/>
            <p:cNvSpPr/>
            <p:nvPr/>
          </p:nvSpPr>
          <p:spPr>
            <a:xfrm flipH="false" flipV="false" rot="0">
              <a:off x="0" y="0"/>
              <a:ext cx="4496308" cy="2450465"/>
            </a:xfrm>
            <a:custGeom>
              <a:avLst/>
              <a:gdLst/>
              <a:ahLst/>
              <a:cxnLst/>
              <a:rect r="r" b="b" t="t" l="l"/>
              <a:pathLst>
                <a:path h="2450465" w="4496308">
                  <a:moveTo>
                    <a:pt x="0" y="0"/>
                  </a:moveTo>
                  <a:lnTo>
                    <a:pt x="4496308" y="0"/>
                  </a:lnTo>
                  <a:lnTo>
                    <a:pt x="4496308" y="2450465"/>
                  </a:lnTo>
                  <a:lnTo>
                    <a:pt x="0" y="2450465"/>
                  </a:lnTo>
                  <a:lnTo>
                    <a:pt x="0" y="0"/>
                  </a:lnTo>
                  <a:close/>
                </a:path>
              </a:pathLst>
            </a:custGeom>
            <a:blipFill>
              <a:blip r:embed="rId8"/>
              <a:stretch>
                <a:fillRect l="0" t="-19" r="0" b="-20"/>
              </a:stretch>
            </a:blipFill>
          </p:spPr>
        </p:sp>
      </p:grpSp>
      <p:grpSp>
        <p:nvGrpSpPr>
          <p:cNvPr name="Group 16" id="16"/>
          <p:cNvGrpSpPr/>
          <p:nvPr/>
        </p:nvGrpSpPr>
        <p:grpSpPr>
          <a:xfrm rot="0">
            <a:off x="3421594" y="8196367"/>
            <a:ext cx="2346360" cy="2006136"/>
            <a:chOff x="0" y="0"/>
            <a:chExt cx="3128480" cy="2674849"/>
          </a:xfrm>
        </p:grpSpPr>
        <p:sp>
          <p:nvSpPr>
            <p:cNvPr name="Freeform 17" id="17"/>
            <p:cNvSpPr/>
            <p:nvPr/>
          </p:nvSpPr>
          <p:spPr>
            <a:xfrm flipH="false" flipV="false" rot="0">
              <a:off x="0" y="0"/>
              <a:ext cx="3128518" cy="2674874"/>
            </a:xfrm>
            <a:custGeom>
              <a:avLst/>
              <a:gdLst/>
              <a:ahLst/>
              <a:cxnLst/>
              <a:rect r="r" b="b" t="t" l="l"/>
              <a:pathLst>
                <a:path h="2674874" w="3128518">
                  <a:moveTo>
                    <a:pt x="0" y="0"/>
                  </a:moveTo>
                  <a:lnTo>
                    <a:pt x="3128518" y="0"/>
                  </a:lnTo>
                  <a:lnTo>
                    <a:pt x="3128518" y="2674874"/>
                  </a:lnTo>
                  <a:lnTo>
                    <a:pt x="0" y="2674874"/>
                  </a:lnTo>
                  <a:lnTo>
                    <a:pt x="0" y="0"/>
                  </a:lnTo>
                  <a:close/>
                </a:path>
              </a:pathLst>
            </a:custGeom>
            <a:blipFill>
              <a:blip r:embed="rId9"/>
              <a:stretch>
                <a:fillRect l="0" t="-67" r="1" b="-66"/>
              </a:stretch>
            </a:blipFill>
          </p:spPr>
        </p:sp>
      </p:grpSp>
      <p:sp>
        <p:nvSpPr>
          <p:cNvPr name="TextBox 18" id="18"/>
          <p:cNvSpPr txBox="true"/>
          <p:nvPr/>
        </p:nvSpPr>
        <p:spPr>
          <a:xfrm rot="0">
            <a:off x="5534235" y="7813990"/>
            <a:ext cx="8351395" cy="1208381"/>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The</a:t>
            </a:r>
            <a:r>
              <a:rPr lang="en-US" sz="2298">
                <a:solidFill>
                  <a:srgbClr val="000000"/>
                </a:solidFill>
                <a:latin typeface="Times New Roman"/>
                <a:ea typeface="Times New Roman"/>
                <a:cs typeface="Times New Roman"/>
                <a:sym typeface="Times New Roman"/>
              </a:rPr>
              <a:t>ir creations were displayed and sold at stalls during school events and open days, giving students an opportunity to showcase their work and develop entrepreneurial skills.</a:t>
            </a:r>
          </a:p>
        </p:txBody>
      </p:sp>
      <p:sp>
        <p:nvSpPr>
          <p:cNvPr name="TextBox 19" id="19"/>
          <p:cNvSpPr txBox="true"/>
          <p:nvPr/>
        </p:nvSpPr>
        <p:spPr>
          <a:xfrm rot="0">
            <a:off x="706907" y="1086538"/>
            <a:ext cx="3887867" cy="2586318"/>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Creative</a:t>
            </a:r>
          </a:p>
          <a:p>
            <a:pPr algn="l">
              <a:lnSpc>
                <a:spcPts val="5035"/>
              </a:lnSpc>
            </a:pPr>
            <a:r>
              <a:rPr lang="en-US" sz="4416" b="true">
                <a:solidFill>
                  <a:srgbClr val="000000"/>
                </a:solidFill>
                <a:latin typeface="Times New Roman Bold"/>
                <a:ea typeface="Times New Roman Bold"/>
                <a:cs typeface="Times New Roman Bold"/>
                <a:sym typeface="Times New Roman Bold"/>
              </a:rPr>
              <a:t>Plastic</a:t>
            </a:r>
            <a:r>
              <a:rPr lang="en-US" sz="4416" b="true">
                <a:solidFill>
                  <a:srgbClr val="000000"/>
                </a:solidFill>
                <a:latin typeface="Times New Roman Bold"/>
                <a:ea typeface="Times New Roman Bold"/>
                <a:cs typeface="Times New Roman Bold"/>
                <a:sym typeface="Times New Roman Bold"/>
              </a:rPr>
              <a:t> Upcycling Process</a:t>
            </a:r>
          </a:p>
        </p:txBody>
      </p:sp>
      <p:sp>
        <p:nvSpPr>
          <p:cNvPr name="TextBox 20" id="20"/>
          <p:cNvSpPr txBox="true"/>
          <p:nvPr/>
        </p:nvSpPr>
        <p:spPr>
          <a:xfrm rot="0">
            <a:off x="706907" y="3942715"/>
            <a:ext cx="3654147" cy="3125470"/>
          </a:xfrm>
          <a:prstGeom prst="rect">
            <a:avLst/>
          </a:prstGeom>
        </p:spPr>
        <p:txBody>
          <a:bodyPr anchor="t" rtlCol="false" tIns="0" lIns="0" bIns="0" rIns="0">
            <a:spAutoFit/>
          </a:bodyPr>
          <a:lstStyle/>
          <a:p>
            <a:pPr algn="l">
              <a:lnSpc>
                <a:spcPts val="3079"/>
              </a:lnSpc>
            </a:pPr>
            <a:r>
              <a:rPr lang="en-US" sz="2199">
                <a:solidFill>
                  <a:srgbClr val="000000"/>
                </a:solidFill>
                <a:latin typeface="Times New Roman"/>
                <a:ea typeface="Times New Roman"/>
                <a:cs typeface="Times New Roman"/>
                <a:sym typeface="Times New Roman"/>
              </a:rPr>
              <a:t>Students</a:t>
            </a:r>
            <a:r>
              <a:rPr lang="en-US" sz="2199">
                <a:solidFill>
                  <a:srgbClr val="000000"/>
                </a:solidFill>
                <a:latin typeface="Times New Roman"/>
                <a:ea typeface="Times New Roman"/>
                <a:cs typeface="Times New Roman"/>
                <a:sym typeface="Times New Roman"/>
              </a:rPr>
              <a:t> participated in a hands-on plastic wrapper upcycling workshop, learning to transform separately collected wrappers from chocolates, biscuits, and school celebrations into useful products such as pouches and carry bags.</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8A0D4"/>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17153449" y="-8220"/>
            <a:ext cx="1134551" cy="1293781"/>
            <a:chOff x="0" y="0"/>
            <a:chExt cx="1512735" cy="1725041"/>
          </a:xfrm>
        </p:grpSpPr>
        <p:sp>
          <p:nvSpPr>
            <p:cNvPr name="Freeform 6" id="6"/>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7" id="7"/>
          <p:cNvGrpSpPr/>
          <p:nvPr/>
        </p:nvGrpSpPr>
        <p:grpSpPr>
          <a:xfrm rot="0">
            <a:off x="1683106" y="7360958"/>
            <a:ext cx="3372250" cy="1837877"/>
            <a:chOff x="0" y="0"/>
            <a:chExt cx="4496333" cy="2450503"/>
          </a:xfrm>
        </p:grpSpPr>
        <p:sp>
          <p:nvSpPr>
            <p:cNvPr name="Freeform 8" id="8"/>
            <p:cNvSpPr/>
            <p:nvPr/>
          </p:nvSpPr>
          <p:spPr>
            <a:xfrm flipH="false" flipV="false" rot="0">
              <a:off x="0" y="0"/>
              <a:ext cx="4496308" cy="2450465"/>
            </a:xfrm>
            <a:custGeom>
              <a:avLst/>
              <a:gdLst/>
              <a:ahLst/>
              <a:cxnLst/>
              <a:rect r="r" b="b" t="t" l="l"/>
              <a:pathLst>
                <a:path h="2450465" w="4496308">
                  <a:moveTo>
                    <a:pt x="0" y="0"/>
                  </a:moveTo>
                  <a:lnTo>
                    <a:pt x="4496308" y="0"/>
                  </a:lnTo>
                  <a:lnTo>
                    <a:pt x="4496308" y="2450465"/>
                  </a:lnTo>
                  <a:lnTo>
                    <a:pt x="0" y="2450465"/>
                  </a:lnTo>
                  <a:lnTo>
                    <a:pt x="0" y="0"/>
                  </a:lnTo>
                  <a:close/>
                </a:path>
              </a:pathLst>
            </a:custGeom>
            <a:blipFill>
              <a:blip r:embed="rId5"/>
              <a:stretch>
                <a:fillRect l="0" t="-19" r="0" b="-20"/>
              </a:stretch>
            </a:blipFill>
          </p:spPr>
        </p:sp>
      </p:grpSp>
      <p:grpSp>
        <p:nvGrpSpPr>
          <p:cNvPr name="Group 9" id="9"/>
          <p:cNvGrpSpPr/>
          <p:nvPr/>
        </p:nvGrpSpPr>
        <p:grpSpPr>
          <a:xfrm rot="0">
            <a:off x="3009490" y="7961462"/>
            <a:ext cx="2346360" cy="2006136"/>
            <a:chOff x="0" y="0"/>
            <a:chExt cx="3128480" cy="2674849"/>
          </a:xfrm>
        </p:grpSpPr>
        <p:sp>
          <p:nvSpPr>
            <p:cNvPr name="Freeform 10" id="10"/>
            <p:cNvSpPr/>
            <p:nvPr/>
          </p:nvSpPr>
          <p:spPr>
            <a:xfrm flipH="false" flipV="false" rot="0">
              <a:off x="0" y="0"/>
              <a:ext cx="3128518" cy="2674874"/>
            </a:xfrm>
            <a:custGeom>
              <a:avLst/>
              <a:gdLst/>
              <a:ahLst/>
              <a:cxnLst/>
              <a:rect r="r" b="b" t="t" l="l"/>
              <a:pathLst>
                <a:path h="2674874" w="3128518">
                  <a:moveTo>
                    <a:pt x="0" y="0"/>
                  </a:moveTo>
                  <a:lnTo>
                    <a:pt x="3128518" y="0"/>
                  </a:lnTo>
                  <a:lnTo>
                    <a:pt x="3128518" y="2674874"/>
                  </a:lnTo>
                  <a:lnTo>
                    <a:pt x="0" y="2674874"/>
                  </a:lnTo>
                  <a:lnTo>
                    <a:pt x="0" y="0"/>
                  </a:lnTo>
                  <a:close/>
                </a:path>
              </a:pathLst>
            </a:custGeom>
            <a:blipFill>
              <a:blip r:embed="rId6"/>
              <a:stretch>
                <a:fillRect l="0" t="-67" r="1" b="-66"/>
              </a:stretch>
            </a:blipFill>
          </p:spPr>
        </p:sp>
      </p:grpSp>
      <p:sp>
        <p:nvSpPr>
          <p:cNvPr name="Freeform 11" id="11"/>
          <p:cNvSpPr/>
          <p:nvPr/>
        </p:nvSpPr>
        <p:spPr>
          <a:xfrm flipH="false" flipV="false" rot="0">
            <a:off x="10658113" y="1849355"/>
            <a:ext cx="3325396" cy="2779848"/>
          </a:xfrm>
          <a:custGeom>
            <a:avLst/>
            <a:gdLst/>
            <a:ahLst/>
            <a:cxnLst/>
            <a:rect r="r" b="b" t="t" l="l"/>
            <a:pathLst>
              <a:path h="2779848" w="3325396">
                <a:moveTo>
                  <a:pt x="0" y="0"/>
                </a:moveTo>
                <a:lnTo>
                  <a:pt x="3325396" y="0"/>
                </a:lnTo>
                <a:lnTo>
                  <a:pt x="3325396" y="2779849"/>
                </a:lnTo>
                <a:lnTo>
                  <a:pt x="0" y="2779849"/>
                </a:lnTo>
                <a:lnTo>
                  <a:pt x="0" y="0"/>
                </a:lnTo>
                <a:close/>
              </a:path>
            </a:pathLst>
          </a:custGeom>
          <a:blipFill>
            <a:blip r:embed="rId7"/>
            <a:stretch>
              <a:fillRect l="-14792" t="-6728" r="-4035" b="0"/>
            </a:stretch>
          </a:blipFill>
        </p:spPr>
      </p:sp>
      <p:sp>
        <p:nvSpPr>
          <p:cNvPr name="Freeform 12" id="12"/>
          <p:cNvSpPr/>
          <p:nvPr/>
        </p:nvSpPr>
        <p:spPr>
          <a:xfrm flipH="false" flipV="false" rot="0">
            <a:off x="10658113" y="4613357"/>
            <a:ext cx="3358444" cy="2731064"/>
          </a:xfrm>
          <a:custGeom>
            <a:avLst/>
            <a:gdLst/>
            <a:ahLst/>
            <a:cxnLst/>
            <a:rect r="r" b="b" t="t" l="l"/>
            <a:pathLst>
              <a:path h="2731064" w="3358444">
                <a:moveTo>
                  <a:pt x="0" y="0"/>
                </a:moveTo>
                <a:lnTo>
                  <a:pt x="3358444" y="0"/>
                </a:lnTo>
                <a:lnTo>
                  <a:pt x="3358444" y="2731064"/>
                </a:lnTo>
                <a:lnTo>
                  <a:pt x="0" y="2731064"/>
                </a:lnTo>
                <a:lnTo>
                  <a:pt x="0" y="0"/>
                </a:lnTo>
                <a:close/>
              </a:path>
            </a:pathLst>
          </a:custGeom>
          <a:blipFill>
            <a:blip r:embed="rId8"/>
            <a:stretch>
              <a:fillRect l="0" t="-20207" r="0" b="-43572"/>
            </a:stretch>
          </a:blipFill>
        </p:spPr>
      </p:sp>
      <p:sp>
        <p:nvSpPr>
          <p:cNvPr name="Freeform 13" id="13"/>
          <p:cNvSpPr/>
          <p:nvPr/>
        </p:nvSpPr>
        <p:spPr>
          <a:xfrm flipH="false" flipV="false" rot="0">
            <a:off x="5355850" y="1816417"/>
            <a:ext cx="5141894" cy="5528004"/>
          </a:xfrm>
          <a:custGeom>
            <a:avLst/>
            <a:gdLst/>
            <a:ahLst/>
            <a:cxnLst/>
            <a:rect r="r" b="b" t="t" l="l"/>
            <a:pathLst>
              <a:path h="5528004" w="5141894">
                <a:moveTo>
                  <a:pt x="0" y="0"/>
                </a:moveTo>
                <a:lnTo>
                  <a:pt x="5141894" y="0"/>
                </a:lnTo>
                <a:lnTo>
                  <a:pt x="5141894" y="5528004"/>
                </a:lnTo>
                <a:lnTo>
                  <a:pt x="0" y="5528004"/>
                </a:lnTo>
                <a:lnTo>
                  <a:pt x="0" y="0"/>
                </a:lnTo>
                <a:close/>
              </a:path>
            </a:pathLst>
          </a:custGeom>
          <a:blipFill>
            <a:blip r:embed="rId9"/>
            <a:stretch>
              <a:fillRect l="0" t="-23882" r="0" b="0"/>
            </a:stretch>
          </a:blipFill>
        </p:spPr>
      </p:sp>
      <p:sp>
        <p:nvSpPr>
          <p:cNvPr name="Freeform 14" id="14"/>
          <p:cNvSpPr/>
          <p:nvPr/>
        </p:nvSpPr>
        <p:spPr>
          <a:xfrm flipH="false" flipV="false" rot="0">
            <a:off x="14174305" y="1816417"/>
            <a:ext cx="3084995" cy="5528004"/>
          </a:xfrm>
          <a:custGeom>
            <a:avLst/>
            <a:gdLst/>
            <a:ahLst/>
            <a:cxnLst/>
            <a:rect r="r" b="b" t="t" l="l"/>
            <a:pathLst>
              <a:path h="5528004" w="3084995">
                <a:moveTo>
                  <a:pt x="0" y="0"/>
                </a:moveTo>
                <a:lnTo>
                  <a:pt x="3084995" y="0"/>
                </a:lnTo>
                <a:lnTo>
                  <a:pt x="3084995" y="5528004"/>
                </a:lnTo>
                <a:lnTo>
                  <a:pt x="0" y="5528004"/>
                </a:lnTo>
                <a:lnTo>
                  <a:pt x="0" y="0"/>
                </a:lnTo>
                <a:close/>
              </a:path>
            </a:pathLst>
          </a:custGeom>
          <a:blipFill>
            <a:blip r:embed="rId10"/>
            <a:stretch>
              <a:fillRect l="-149291" t="-4456" r="0" b="0"/>
            </a:stretch>
          </a:blipFill>
        </p:spPr>
      </p:sp>
      <p:sp>
        <p:nvSpPr>
          <p:cNvPr name="Freeform 15" id="15"/>
          <p:cNvSpPr/>
          <p:nvPr/>
        </p:nvSpPr>
        <p:spPr>
          <a:xfrm flipH="false" flipV="false" rot="416813">
            <a:off x="13264168" y="6838146"/>
            <a:ext cx="3926830" cy="2902633"/>
          </a:xfrm>
          <a:custGeom>
            <a:avLst/>
            <a:gdLst/>
            <a:ahLst/>
            <a:cxnLst/>
            <a:rect r="r" b="b" t="t" l="l"/>
            <a:pathLst>
              <a:path h="2902633" w="3926830">
                <a:moveTo>
                  <a:pt x="0" y="0"/>
                </a:moveTo>
                <a:lnTo>
                  <a:pt x="3926830" y="0"/>
                </a:lnTo>
                <a:lnTo>
                  <a:pt x="3926830" y="2902633"/>
                </a:lnTo>
                <a:lnTo>
                  <a:pt x="0" y="2902633"/>
                </a:lnTo>
                <a:lnTo>
                  <a:pt x="0" y="0"/>
                </a:lnTo>
                <a:close/>
              </a:path>
            </a:pathLst>
          </a:custGeom>
          <a:blipFill>
            <a:blip r:embed="rId11"/>
            <a:stretch>
              <a:fillRect l="0" t="-43072" r="0" b="-37107"/>
            </a:stretch>
          </a:blipFill>
        </p:spPr>
      </p:sp>
      <p:sp>
        <p:nvSpPr>
          <p:cNvPr name="Freeform 16" id="16"/>
          <p:cNvSpPr/>
          <p:nvPr/>
        </p:nvSpPr>
        <p:spPr>
          <a:xfrm flipH="false" flipV="false" rot="0">
            <a:off x="2694324" y="5939376"/>
            <a:ext cx="3253311" cy="1995125"/>
          </a:xfrm>
          <a:custGeom>
            <a:avLst/>
            <a:gdLst/>
            <a:ahLst/>
            <a:cxnLst/>
            <a:rect r="r" b="b" t="t" l="l"/>
            <a:pathLst>
              <a:path h="1995125" w="3253311">
                <a:moveTo>
                  <a:pt x="0" y="0"/>
                </a:moveTo>
                <a:lnTo>
                  <a:pt x="3253311" y="0"/>
                </a:lnTo>
                <a:lnTo>
                  <a:pt x="3253311" y="1995125"/>
                </a:lnTo>
                <a:lnTo>
                  <a:pt x="0" y="1995125"/>
                </a:lnTo>
                <a:lnTo>
                  <a:pt x="0" y="0"/>
                </a:lnTo>
                <a:close/>
              </a:path>
            </a:pathLst>
          </a:custGeom>
          <a:blipFill>
            <a:blip r:embed="rId12"/>
            <a:stretch>
              <a:fillRect l="0" t="0" r="0" b="0"/>
            </a:stretch>
          </a:blipFill>
        </p:spPr>
      </p:sp>
      <p:sp>
        <p:nvSpPr>
          <p:cNvPr name="TextBox 17" id="17"/>
          <p:cNvSpPr txBox="true"/>
          <p:nvPr/>
        </p:nvSpPr>
        <p:spPr>
          <a:xfrm rot="0">
            <a:off x="556455" y="2476903"/>
            <a:ext cx="3626215" cy="4008756"/>
          </a:xfrm>
          <a:prstGeom prst="rect">
            <a:avLst/>
          </a:prstGeom>
        </p:spPr>
        <p:txBody>
          <a:bodyPr anchor="t" rtlCol="false" tIns="0" lIns="0" bIns="0" rIns="0">
            <a:spAutoFit/>
          </a:bodyPr>
          <a:lstStyle/>
          <a:p>
            <a:pPr algn="l" marL="496354" indent="-248177" lvl="1">
              <a:lnSpc>
                <a:spcPts val="3218"/>
              </a:lnSpc>
              <a:buFont typeface="Arial"/>
              <a:buChar char="•"/>
            </a:pPr>
            <a:r>
              <a:rPr lang="en-US" sz="2298">
                <a:solidFill>
                  <a:srgbClr val="000000"/>
                </a:solidFill>
                <a:latin typeface="Times New Roman"/>
                <a:ea typeface="Times New Roman"/>
                <a:cs typeface="Times New Roman"/>
                <a:sym typeface="Times New Roman"/>
              </a:rPr>
              <a:t>Snack wrappers generated on campus are collected, particularly from the school’s evening snack service, which caters to 3,000+ students and staff.</a:t>
            </a:r>
          </a:p>
          <a:p>
            <a:pPr algn="l" marL="496354" indent="-248177" lvl="1">
              <a:lnSpc>
                <a:spcPts val="3218"/>
              </a:lnSpc>
              <a:buFont typeface="Arial"/>
              <a:buChar char="•"/>
            </a:pPr>
            <a:r>
              <a:rPr lang="en-US" sz="2298">
                <a:solidFill>
                  <a:srgbClr val="000000"/>
                </a:solidFill>
                <a:latin typeface="Times New Roman"/>
                <a:ea typeface="Times New Roman"/>
                <a:cs typeface="Times New Roman"/>
                <a:sym typeface="Times New Roman"/>
              </a:rPr>
              <a:t>The initiative promotes plastic waste reduction, creative reuse.</a:t>
            </a:r>
          </a:p>
          <a:p>
            <a:pPr algn="l">
              <a:lnSpc>
                <a:spcPts val="3218"/>
              </a:lnSpc>
            </a:pPr>
          </a:p>
        </p:txBody>
      </p:sp>
      <p:sp>
        <p:nvSpPr>
          <p:cNvPr name="TextBox 18" id="18"/>
          <p:cNvSpPr txBox="true"/>
          <p:nvPr/>
        </p:nvSpPr>
        <p:spPr>
          <a:xfrm rot="0">
            <a:off x="5355850" y="7658097"/>
            <a:ext cx="7747196" cy="1489710"/>
          </a:xfrm>
          <a:prstGeom prst="rect">
            <a:avLst/>
          </a:prstGeom>
        </p:spPr>
        <p:txBody>
          <a:bodyPr anchor="t" rtlCol="false" tIns="0" lIns="0" bIns="0" rIns="0">
            <a:spAutoFit/>
          </a:bodyPr>
          <a:lstStyle/>
          <a:p>
            <a:pPr algn="l">
              <a:lnSpc>
                <a:spcPts val="2940"/>
              </a:lnSpc>
            </a:pPr>
            <a:r>
              <a:rPr lang="en-US" sz="2100">
                <a:solidFill>
                  <a:srgbClr val="000000"/>
                </a:solidFill>
                <a:latin typeface="Times New Roman"/>
                <a:ea typeface="Times New Roman"/>
                <a:cs typeface="Times New Roman"/>
                <a:sym typeface="Times New Roman"/>
              </a:rPr>
              <a:t>S</a:t>
            </a:r>
            <a:r>
              <a:rPr lang="en-US" sz="2100">
                <a:solidFill>
                  <a:srgbClr val="000000"/>
                </a:solidFill>
                <a:latin typeface="Times New Roman"/>
                <a:ea typeface="Times New Roman"/>
                <a:cs typeface="Times New Roman"/>
                <a:sym typeface="Times New Roman"/>
              </a:rPr>
              <a:t>tudents actively participated in making the products, gaining hands-on experience in preparing, assembling, and creatively repurposing plastic wrappers, while developing practical skills and entrepreneurial awareness.</a:t>
            </a:r>
          </a:p>
        </p:txBody>
      </p:sp>
      <p:sp>
        <p:nvSpPr>
          <p:cNvPr name="TextBox 19" id="19"/>
          <p:cNvSpPr txBox="true"/>
          <p:nvPr/>
        </p:nvSpPr>
        <p:spPr>
          <a:xfrm rot="0">
            <a:off x="5508250" y="833457"/>
            <a:ext cx="12302547" cy="599414"/>
          </a:xfrm>
          <a:prstGeom prst="rect">
            <a:avLst/>
          </a:prstGeom>
        </p:spPr>
        <p:txBody>
          <a:bodyPr anchor="t" rtlCol="false" tIns="0" lIns="0" bIns="0" rIns="0">
            <a:spAutoFit/>
          </a:bodyPr>
          <a:lstStyle/>
          <a:p>
            <a:pPr algn="l">
              <a:lnSpc>
                <a:spcPts val="4759"/>
              </a:lnSpc>
            </a:pPr>
            <a:r>
              <a:rPr lang="en-US" sz="3399" b="true">
                <a:solidFill>
                  <a:srgbClr val="000000"/>
                </a:solidFill>
                <a:latin typeface="Times New Roman Bold"/>
                <a:ea typeface="Times New Roman Bold"/>
                <a:cs typeface="Times New Roman Bold"/>
                <a:sym typeface="Times New Roman Bold"/>
              </a:rPr>
              <a:t>VSA MARIE POUCH</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grpSp>
        <p:nvGrpSpPr>
          <p:cNvPr name="Group 2" id="2"/>
          <p:cNvGrpSpPr/>
          <p:nvPr/>
        </p:nvGrpSpPr>
        <p:grpSpPr>
          <a:xfrm rot="0">
            <a:off x="425771" y="358522"/>
            <a:ext cx="17436458" cy="2279466"/>
            <a:chOff x="0" y="0"/>
            <a:chExt cx="23248611" cy="3039288"/>
          </a:xfrm>
        </p:grpSpPr>
        <p:sp>
          <p:nvSpPr>
            <p:cNvPr name="Freeform 3" id="3"/>
            <p:cNvSpPr/>
            <p:nvPr/>
          </p:nvSpPr>
          <p:spPr>
            <a:xfrm flipH="false" flipV="false" rot="0">
              <a:off x="0" y="0"/>
              <a:ext cx="23248676" cy="3039237"/>
            </a:xfrm>
            <a:custGeom>
              <a:avLst/>
              <a:gdLst/>
              <a:ahLst/>
              <a:cxnLst/>
              <a:rect r="r" b="b" t="t" l="l"/>
              <a:pathLst>
                <a:path h="3039237" w="23248676">
                  <a:moveTo>
                    <a:pt x="22576234" y="3039237"/>
                  </a:moveTo>
                  <a:lnTo>
                    <a:pt x="672467" y="3039237"/>
                  </a:lnTo>
                  <a:cubicBezTo>
                    <a:pt x="301931" y="3039237"/>
                    <a:pt x="0" y="2827401"/>
                    <a:pt x="0" y="2567432"/>
                  </a:cubicBezTo>
                  <a:lnTo>
                    <a:pt x="0" y="471805"/>
                  </a:lnTo>
                  <a:cubicBezTo>
                    <a:pt x="0" y="211836"/>
                    <a:pt x="301931" y="0"/>
                    <a:pt x="672467" y="0"/>
                  </a:cubicBezTo>
                  <a:lnTo>
                    <a:pt x="22576234" y="0"/>
                  </a:lnTo>
                  <a:cubicBezTo>
                    <a:pt x="22946770" y="0"/>
                    <a:pt x="23248676" y="211836"/>
                    <a:pt x="23248676" y="471805"/>
                  </a:cubicBezTo>
                  <a:lnTo>
                    <a:pt x="23248676" y="2567432"/>
                  </a:lnTo>
                  <a:cubicBezTo>
                    <a:pt x="23248676" y="2827401"/>
                    <a:pt x="22946770" y="3039237"/>
                    <a:pt x="22576234" y="3039237"/>
                  </a:cubicBezTo>
                  <a:close/>
                </a:path>
              </a:pathLst>
            </a:custGeom>
            <a:solidFill>
              <a:srgbClr val="26BDE2"/>
            </a:solidFill>
          </p:spPr>
        </p:sp>
      </p:grpSp>
      <p:sp>
        <p:nvSpPr>
          <p:cNvPr name="TextBox 4" id="4"/>
          <p:cNvSpPr txBox="true"/>
          <p:nvPr/>
        </p:nvSpPr>
        <p:spPr>
          <a:xfrm rot="0">
            <a:off x="3478556" y="431325"/>
            <a:ext cx="11330888" cy="1358160"/>
          </a:xfrm>
          <a:prstGeom prst="rect">
            <a:avLst/>
          </a:prstGeom>
        </p:spPr>
        <p:txBody>
          <a:bodyPr anchor="t" rtlCol="false" tIns="0" lIns="0" bIns="0" rIns="0">
            <a:spAutoFit/>
          </a:bodyPr>
          <a:lstStyle/>
          <a:p>
            <a:pPr algn="ctr">
              <a:lnSpc>
                <a:spcPts val="5256"/>
              </a:lnSpc>
            </a:pPr>
            <a:r>
              <a:rPr lang="en-US" sz="4416" b="true">
                <a:solidFill>
                  <a:srgbClr val="000000"/>
                </a:solidFill>
                <a:latin typeface="Times New Roman Bold"/>
                <a:ea typeface="Times New Roman Bold"/>
                <a:cs typeface="Times New Roman Bold"/>
                <a:sym typeface="Times New Roman Bold"/>
              </a:rPr>
              <a:t>Waste to Product - Turning Discarded Materials into Useful Products</a:t>
            </a:r>
          </a:p>
        </p:txBody>
      </p:sp>
      <p:grpSp>
        <p:nvGrpSpPr>
          <p:cNvPr name="Group 5" id="5"/>
          <p:cNvGrpSpPr/>
          <p:nvPr/>
        </p:nvGrpSpPr>
        <p:grpSpPr>
          <a:xfrm rot="0">
            <a:off x="956616" y="3004280"/>
            <a:ext cx="9499625" cy="6181049"/>
            <a:chOff x="0" y="0"/>
            <a:chExt cx="12666167" cy="8241398"/>
          </a:xfrm>
        </p:grpSpPr>
        <p:sp>
          <p:nvSpPr>
            <p:cNvPr name="Freeform 6" id="6"/>
            <p:cNvSpPr/>
            <p:nvPr/>
          </p:nvSpPr>
          <p:spPr>
            <a:xfrm flipH="false" flipV="false" rot="0">
              <a:off x="0" y="0"/>
              <a:ext cx="12666218" cy="8241411"/>
            </a:xfrm>
            <a:custGeom>
              <a:avLst/>
              <a:gdLst/>
              <a:ahLst/>
              <a:cxnLst/>
              <a:rect r="r" b="b" t="t" l="l"/>
              <a:pathLst>
                <a:path h="8241411" w="12666218">
                  <a:moveTo>
                    <a:pt x="0" y="0"/>
                  </a:moveTo>
                  <a:lnTo>
                    <a:pt x="12666218" y="0"/>
                  </a:lnTo>
                  <a:lnTo>
                    <a:pt x="12666218" y="8241411"/>
                  </a:lnTo>
                  <a:lnTo>
                    <a:pt x="0" y="8241411"/>
                  </a:lnTo>
                  <a:lnTo>
                    <a:pt x="0" y="0"/>
                  </a:lnTo>
                  <a:close/>
                </a:path>
              </a:pathLst>
            </a:custGeom>
            <a:blipFill>
              <a:blip r:embed="rId2"/>
              <a:stretch>
                <a:fillRect l="0" t="0" r="-15672" b="0"/>
              </a:stretch>
            </a:blipFill>
          </p:spPr>
        </p:sp>
      </p:grpSp>
      <p:grpSp>
        <p:nvGrpSpPr>
          <p:cNvPr name="Group 7" id="7"/>
          <p:cNvGrpSpPr/>
          <p:nvPr/>
        </p:nvGrpSpPr>
        <p:grpSpPr>
          <a:xfrm rot="0">
            <a:off x="14149626" y="3004280"/>
            <a:ext cx="3109674" cy="3398889"/>
            <a:chOff x="0" y="0"/>
            <a:chExt cx="4180954" cy="4569803"/>
          </a:xfrm>
        </p:grpSpPr>
        <p:sp>
          <p:nvSpPr>
            <p:cNvPr name="Freeform 8" id="8"/>
            <p:cNvSpPr/>
            <p:nvPr/>
          </p:nvSpPr>
          <p:spPr>
            <a:xfrm flipH="false" flipV="false" rot="0">
              <a:off x="0" y="0"/>
              <a:ext cx="4180967" cy="4569841"/>
            </a:xfrm>
            <a:custGeom>
              <a:avLst/>
              <a:gdLst/>
              <a:ahLst/>
              <a:cxnLst/>
              <a:rect r="r" b="b" t="t" l="l"/>
              <a:pathLst>
                <a:path h="4569841" w="4180967">
                  <a:moveTo>
                    <a:pt x="0" y="0"/>
                  </a:moveTo>
                  <a:lnTo>
                    <a:pt x="4180967" y="0"/>
                  </a:lnTo>
                  <a:lnTo>
                    <a:pt x="4180967" y="4569841"/>
                  </a:lnTo>
                  <a:lnTo>
                    <a:pt x="0" y="4569841"/>
                  </a:lnTo>
                  <a:lnTo>
                    <a:pt x="0" y="0"/>
                  </a:lnTo>
                  <a:close/>
                </a:path>
              </a:pathLst>
            </a:custGeom>
            <a:blipFill>
              <a:blip r:embed="rId3"/>
              <a:stretch>
                <a:fillRect l="0" t="-27108" r="0" b="-35541"/>
              </a:stretch>
            </a:blipFill>
          </p:spPr>
        </p:sp>
      </p:grpSp>
      <p:grpSp>
        <p:nvGrpSpPr>
          <p:cNvPr name="Group 9" id="9"/>
          <p:cNvGrpSpPr/>
          <p:nvPr/>
        </p:nvGrpSpPr>
        <p:grpSpPr>
          <a:xfrm rot="0">
            <a:off x="10622639" y="3004280"/>
            <a:ext cx="3329730" cy="6254020"/>
            <a:chOff x="0" y="0"/>
            <a:chExt cx="4439641" cy="8338693"/>
          </a:xfrm>
        </p:grpSpPr>
        <p:sp>
          <p:nvSpPr>
            <p:cNvPr name="Freeform 10" id="10"/>
            <p:cNvSpPr/>
            <p:nvPr/>
          </p:nvSpPr>
          <p:spPr>
            <a:xfrm flipH="false" flipV="false" rot="0">
              <a:off x="0" y="0"/>
              <a:ext cx="4439666" cy="8338693"/>
            </a:xfrm>
            <a:custGeom>
              <a:avLst/>
              <a:gdLst/>
              <a:ahLst/>
              <a:cxnLst/>
              <a:rect r="r" b="b" t="t" l="l"/>
              <a:pathLst>
                <a:path h="8338693" w="4439666">
                  <a:moveTo>
                    <a:pt x="0" y="0"/>
                  </a:moveTo>
                  <a:lnTo>
                    <a:pt x="4439666" y="0"/>
                  </a:lnTo>
                  <a:lnTo>
                    <a:pt x="4439666" y="8338693"/>
                  </a:lnTo>
                  <a:lnTo>
                    <a:pt x="0" y="8338693"/>
                  </a:lnTo>
                  <a:lnTo>
                    <a:pt x="0" y="0"/>
                  </a:lnTo>
                  <a:close/>
                </a:path>
              </a:pathLst>
            </a:custGeom>
            <a:blipFill>
              <a:blip r:embed="rId4"/>
              <a:stretch>
                <a:fillRect l="-7971" t="-5908" r="-21689" b="-16818"/>
              </a:stretch>
            </a:blipFill>
          </p:spPr>
        </p:sp>
      </p:grpSp>
      <p:grpSp>
        <p:nvGrpSpPr>
          <p:cNvPr name="Group 11" id="11"/>
          <p:cNvGrpSpPr/>
          <p:nvPr/>
        </p:nvGrpSpPr>
        <p:grpSpPr>
          <a:xfrm rot="0">
            <a:off x="14118766" y="6403169"/>
            <a:ext cx="3140534" cy="2772616"/>
            <a:chOff x="0" y="0"/>
            <a:chExt cx="4222445" cy="3727780"/>
          </a:xfrm>
        </p:grpSpPr>
        <p:sp>
          <p:nvSpPr>
            <p:cNvPr name="Freeform 12" id="12"/>
            <p:cNvSpPr/>
            <p:nvPr/>
          </p:nvSpPr>
          <p:spPr>
            <a:xfrm flipH="false" flipV="false" rot="0">
              <a:off x="0" y="0"/>
              <a:ext cx="4222496" cy="3727831"/>
            </a:xfrm>
            <a:custGeom>
              <a:avLst/>
              <a:gdLst/>
              <a:ahLst/>
              <a:cxnLst/>
              <a:rect r="r" b="b" t="t" l="l"/>
              <a:pathLst>
                <a:path h="3727831" w="4222496">
                  <a:moveTo>
                    <a:pt x="0" y="0"/>
                  </a:moveTo>
                  <a:lnTo>
                    <a:pt x="4222496" y="0"/>
                  </a:lnTo>
                  <a:lnTo>
                    <a:pt x="4222496" y="3727831"/>
                  </a:lnTo>
                  <a:lnTo>
                    <a:pt x="0" y="3727831"/>
                  </a:lnTo>
                  <a:lnTo>
                    <a:pt x="0" y="0"/>
                  </a:lnTo>
                  <a:close/>
                </a:path>
              </a:pathLst>
            </a:custGeom>
            <a:blipFill>
              <a:blip r:embed="rId5"/>
              <a:stretch>
                <a:fillRect l="0" t="-52891" r="0" b="-48475"/>
              </a:stretch>
            </a:blipFill>
          </p:spPr>
        </p:sp>
      </p:grpSp>
      <p:sp>
        <p:nvSpPr>
          <p:cNvPr name="TextBox 13" id="13"/>
          <p:cNvSpPr txBox="true"/>
          <p:nvPr/>
        </p:nvSpPr>
        <p:spPr>
          <a:xfrm rot="0">
            <a:off x="1769478" y="1851781"/>
            <a:ext cx="15227717" cy="457811"/>
          </a:xfrm>
          <a:prstGeom prst="rect">
            <a:avLst/>
          </a:prstGeom>
        </p:spPr>
        <p:txBody>
          <a:bodyPr anchor="t" rtlCol="false" tIns="0" lIns="0" bIns="0" rIns="0">
            <a:spAutoFit/>
          </a:bodyPr>
          <a:lstStyle/>
          <a:p>
            <a:pPr algn="ctr">
              <a:lnSpc>
                <a:spcPts val="3638"/>
              </a:lnSpc>
            </a:pPr>
            <a:r>
              <a:rPr lang="en-US" sz="2598" b="true">
                <a:solidFill>
                  <a:srgbClr val="FFFFFF"/>
                </a:solidFill>
                <a:latin typeface="Times New Roman Bold"/>
                <a:ea typeface="Times New Roman Bold"/>
                <a:cs typeface="Times New Roman Bold"/>
                <a:sym typeface="Times New Roman Bold"/>
              </a:rPr>
              <a:t>AN INITIATIVE BY THE VIDYASHILP ACADEMY- ART DEPARTMENT</a:t>
            </a:r>
          </a:p>
        </p:txBody>
      </p:sp>
      <p:grpSp>
        <p:nvGrpSpPr>
          <p:cNvPr name="Group 14" id="14"/>
          <p:cNvGrpSpPr/>
          <p:nvPr/>
        </p:nvGrpSpPr>
        <p:grpSpPr>
          <a:xfrm rot="0">
            <a:off x="15934997" y="333954"/>
            <a:ext cx="1780070" cy="1780070"/>
            <a:chOff x="0" y="0"/>
            <a:chExt cx="2616911" cy="2616911"/>
          </a:xfrm>
        </p:grpSpPr>
        <p:sp>
          <p:nvSpPr>
            <p:cNvPr name="Freeform 15" id="15"/>
            <p:cNvSpPr/>
            <p:nvPr/>
          </p:nvSpPr>
          <p:spPr>
            <a:xfrm flipH="false" flipV="false" rot="0">
              <a:off x="0" y="0"/>
              <a:ext cx="2616962" cy="2616962"/>
            </a:xfrm>
            <a:custGeom>
              <a:avLst/>
              <a:gdLst/>
              <a:ahLst/>
              <a:cxnLst/>
              <a:rect r="r" b="b" t="t" l="l"/>
              <a:pathLst>
                <a:path h="2616962" w="2616962">
                  <a:moveTo>
                    <a:pt x="0" y="0"/>
                  </a:moveTo>
                  <a:lnTo>
                    <a:pt x="2616962" y="0"/>
                  </a:lnTo>
                  <a:lnTo>
                    <a:pt x="2616962" y="2616962"/>
                  </a:lnTo>
                  <a:lnTo>
                    <a:pt x="0" y="2616962"/>
                  </a:lnTo>
                  <a:lnTo>
                    <a:pt x="0" y="0"/>
                  </a:lnTo>
                  <a:close/>
                </a:path>
              </a:pathLst>
            </a:custGeom>
            <a:blipFill>
              <a:blip r:embed="rId6"/>
              <a:stretch>
                <a:fillRect l="0" t="0" r="1" b="1"/>
              </a:stretch>
            </a:blipFill>
          </p:spPr>
        </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sp>
        <p:nvSpPr>
          <p:cNvPr name="Freeform 2" id="2"/>
          <p:cNvSpPr/>
          <p:nvPr/>
        </p:nvSpPr>
        <p:spPr>
          <a:xfrm flipH="false" flipV="false" rot="0">
            <a:off x="10438336" y="1119929"/>
            <a:ext cx="2613597" cy="6900322"/>
          </a:xfrm>
          <a:custGeom>
            <a:avLst/>
            <a:gdLst/>
            <a:ahLst/>
            <a:cxnLst/>
            <a:rect r="r" b="b" t="t" l="l"/>
            <a:pathLst>
              <a:path h="6900322" w="2613597">
                <a:moveTo>
                  <a:pt x="0" y="0"/>
                </a:moveTo>
                <a:lnTo>
                  <a:pt x="2613597" y="0"/>
                </a:lnTo>
                <a:lnTo>
                  <a:pt x="2613597" y="6900322"/>
                </a:lnTo>
                <a:lnTo>
                  <a:pt x="0" y="6900322"/>
                </a:lnTo>
                <a:lnTo>
                  <a:pt x="0" y="0"/>
                </a:lnTo>
                <a:close/>
              </a:path>
            </a:pathLst>
          </a:custGeom>
          <a:blipFill>
            <a:blip r:embed="rId2"/>
            <a:stretch>
              <a:fillRect l="-51632" t="-1051" r="0" b="-1051"/>
            </a:stretch>
          </a:blipFill>
        </p:spPr>
      </p:sp>
      <p:grpSp>
        <p:nvGrpSpPr>
          <p:cNvPr name="Group 3" id="3"/>
          <p:cNvGrpSpPr/>
          <p:nvPr/>
        </p:nvGrpSpPr>
        <p:grpSpPr>
          <a:xfrm rot="0">
            <a:off x="425771" y="358522"/>
            <a:ext cx="17436458" cy="2279466"/>
            <a:chOff x="0" y="0"/>
            <a:chExt cx="23248611" cy="3039288"/>
          </a:xfrm>
        </p:grpSpPr>
        <p:sp>
          <p:nvSpPr>
            <p:cNvPr name="Freeform 4" id="4"/>
            <p:cNvSpPr/>
            <p:nvPr/>
          </p:nvSpPr>
          <p:spPr>
            <a:xfrm flipH="false" flipV="false" rot="0">
              <a:off x="0" y="0"/>
              <a:ext cx="23248676" cy="3039237"/>
            </a:xfrm>
            <a:custGeom>
              <a:avLst/>
              <a:gdLst/>
              <a:ahLst/>
              <a:cxnLst/>
              <a:rect r="r" b="b" t="t" l="l"/>
              <a:pathLst>
                <a:path h="3039237" w="23248676">
                  <a:moveTo>
                    <a:pt x="22576234" y="3039237"/>
                  </a:moveTo>
                  <a:lnTo>
                    <a:pt x="672467" y="3039237"/>
                  </a:lnTo>
                  <a:cubicBezTo>
                    <a:pt x="301931" y="3039237"/>
                    <a:pt x="0" y="2827401"/>
                    <a:pt x="0" y="2567432"/>
                  </a:cubicBezTo>
                  <a:lnTo>
                    <a:pt x="0" y="471805"/>
                  </a:lnTo>
                  <a:cubicBezTo>
                    <a:pt x="0" y="211836"/>
                    <a:pt x="301931" y="0"/>
                    <a:pt x="672467" y="0"/>
                  </a:cubicBezTo>
                  <a:lnTo>
                    <a:pt x="22576234" y="0"/>
                  </a:lnTo>
                  <a:cubicBezTo>
                    <a:pt x="22946770" y="0"/>
                    <a:pt x="23248676" y="211836"/>
                    <a:pt x="23248676" y="471805"/>
                  </a:cubicBezTo>
                  <a:lnTo>
                    <a:pt x="23248676" y="2567432"/>
                  </a:lnTo>
                  <a:cubicBezTo>
                    <a:pt x="23248676" y="2827401"/>
                    <a:pt x="22946770" y="3039237"/>
                    <a:pt x="22576234" y="3039237"/>
                  </a:cubicBezTo>
                  <a:close/>
                </a:path>
              </a:pathLst>
            </a:custGeom>
            <a:solidFill>
              <a:srgbClr val="26BDE2"/>
            </a:solidFill>
          </p:spPr>
        </p:sp>
      </p:grpSp>
      <p:sp>
        <p:nvSpPr>
          <p:cNvPr name="TextBox 5" id="5"/>
          <p:cNvSpPr txBox="true"/>
          <p:nvPr/>
        </p:nvSpPr>
        <p:spPr>
          <a:xfrm rot="0">
            <a:off x="1744477" y="1851781"/>
            <a:ext cx="15227717" cy="457811"/>
          </a:xfrm>
          <a:prstGeom prst="rect">
            <a:avLst/>
          </a:prstGeom>
        </p:spPr>
        <p:txBody>
          <a:bodyPr anchor="t" rtlCol="false" tIns="0" lIns="0" bIns="0" rIns="0">
            <a:spAutoFit/>
          </a:bodyPr>
          <a:lstStyle/>
          <a:p>
            <a:pPr algn="ctr">
              <a:lnSpc>
                <a:spcPts val="3638"/>
              </a:lnSpc>
            </a:pPr>
            <a:r>
              <a:rPr lang="en-US" sz="2598" b="true">
                <a:solidFill>
                  <a:srgbClr val="FFFFFF"/>
                </a:solidFill>
                <a:latin typeface="Times New Roman Bold"/>
                <a:ea typeface="Times New Roman Bold"/>
                <a:cs typeface="Times New Roman Bold"/>
                <a:sym typeface="Times New Roman Bold"/>
              </a:rPr>
              <a:t>Waste to Product - Turning Discarded papers into Useful Products</a:t>
            </a:r>
          </a:p>
        </p:txBody>
      </p:sp>
      <p:grpSp>
        <p:nvGrpSpPr>
          <p:cNvPr name="Group 6" id="6"/>
          <p:cNvGrpSpPr/>
          <p:nvPr/>
        </p:nvGrpSpPr>
        <p:grpSpPr>
          <a:xfrm rot="0">
            <a:off x="15934997" y="333954"/>
            <a:ext cx="1780070" cy="1780070"/>
            <a:chOff x="0" y="0"/>
            <a:chExt cx="2616911" cy="2616911"/>
          </a:xfrm>
        </p:grpSpPr>
        <p:sp>
          <p:nvSpPr>
            <p:cNvPr name="Freeform 7" id="7"/>
            <p:cNvSpPr/>
            <p:nvPr/>
          </p:nvSpPr>
          <p:spPr>
            <a:xfrm flipH="false" flipV="false" rot="0">
              <a:off x="0" y="0"/>
              <a:ext cx="2616962" cy="2616962"/>
            </a:xfrm>
            <a:custGeom>
              <a:avLst/>
              <a:gdLst/>
              <a:ahLst/>
              <a:cxnLst/>
              <a:rect r="r" b="b" t="t" l="l"/>
              <a:pathLst>
                <a:path h="2616962" w="2616962">
                  <a:moveTo>
                    <a:pt x="0" y="0"/>
                  </a:moveTo>
                  <a:lnTo>
                    <a:pt x="2616962" y="0"/>
                  </a:lnTo>
                  <a:lnTo>
                    <a:pt x="2616962" y="2616962"/>
                  </a:lnTo>
                  <a:lnTo>
                    <a:pt x="0" y="2616962"/>
                  </a:lnTo>
                  <a:lnTo>
                    <a:pt x="0" y="0"/>
                  </a:lnTo>
                  <a:close/>
                </a:path>
              </a:pathLst>
            </a:custGeom>
            <a:blipFill>
              <a:blip r:embed="rId3"/>
              <a:stretch>
                <a:fillRect l="0" t="0" r="1" b="1"/>
              </a:stretch>
            </a:blipFill>
          </p:spPr>
        </p:sp>
      </p:grpSp>
      <p:sp>
        <p:nvSpPr>
          <p:cNvPr name="Freeform 8" id="8"/>
          <p:cNvSpPr/>
          <p:nvPr/>
        </p:nvSpPr>
        <p:spPr>
          <a:xfrm flipH="false" flipV="false" rot="0">
            <a:off x="691505" y="3085153"/>
            <a:ext cx="4097701" cy="6106294"/>
          </a:xfrm>
          <a:custGeom>
            <a:avLst/>
            <a:gdLst/>
            <a:ahLst/>
            <a:cxnLst/>
            <a:rect r="r" b="b" t="t" l="l"/>
            <a:pathLst>
              <a:path h="6106294" w="4097701">
                <a:moveTo>
                  <a:pt x="0" y="0"/>
                </a:moveTo>
                <a:lnTo>
                  <a:pt x="4097701" y="0"/>
                </a:lnTo>
                <a:lnTo>
                  <a:pt x="4097701" y="6106294"/>
                </a:lnTo>
                <a:lnTo>
                  <a:pt x="0" y="6106294"/>
                </a:lnTo>
                <a:lnTo>
                  <a:pt x="0" y="0"/>
                </a:lnTo>
                <a:close/>
              </a:path>
            </a:pathLst>
          </a:custGeom>
          <a:blipFill>
            <a:blip r:embed="rId4"/>
            <a:stretch>
              <a:fillRect l="0" t="-5553" r="0" b="-13746"/>
            </a:stretch>
          </a:blipFill>
        </p:spPr>
      </p:sp>
      <p:sp>
        <p:nvSpPr>
          <p:cNvPr name="Freeform 9" id="9"/>
          <p:cNvSpPr/>
          <p:nvPr/>
        </p:nvSpPr>
        <p:spPr>
          <a:xfrm flipH="false" flipV="false" rot="0">
            <a:off x="4789206" y="7540092"/>
            <a:ext cx="5161386" cy="1920584"/>
          </a:xfrm>
          <a:custGeom>
            <a:avLst/>
            <a:gdLst/>
            <a:ahLst/>
            <a:cxnLst/>
            <a:rect r="r" b="b" t="t" l="l"/>
            <a:pathLst>
              <a:path h="1920584" w="5161386">
                <a:moveTo>
                  <a:pt x="0" y="0"/>
                </a:moveTo>
                <a:lnTo>
                  <a:pt x="5161386" y="0"/>
                </a:lnTo>
                <a:lnTo>
                  <a:pt x="5161386" y="1920585"/>
                </a:lnTo>
                <a:lnTo>
                  <a:pt x="0" y="1920585"/>
                </a:lnTo>
                <a:lnTo>
                  <a:pt x="0" y="0"/>
                </a:lnTo>
                <a:close/>
              </a:path>
            </a:pathLst>
          </a:custGeom>
          <a:blipFill>
            <a:blip r:embed="rId5"/>
            <a:stretch>
              <a:fillRect l="-44415" t="-112202" r="-44106" b="-72780"/>
            </a:stretch>
          </a:blipFill>
        </p:spPr>
      </p:sp>
      <p:sp>
        <p:nvSpPr>
          <p:cNvPr name="Freeform 10" id="10"/>
          <p:cNvSpPr/>
          <p:nvPr/>
        </p:nvSpPr>
        <p:spPr>
          <a:xfrm flipH="false" flipV="false" rot="0">
            <a:off x="9226839" y="4761275"/>
            <a:ext cx="9286170" cy="5115864"/>
          </a:xfrm>
          <a:custGeom>
            <a:avLst/>
            <a:gdLst/>
            <a:ahLst/>
            <a:cxnLst/>
            <a:rect r="r" b="b" t="t" l="l"/>
            <a:pathLst>
              <a:path h="5115864" w="9286170">
                <a:moveTo>
                  <a:pt x="0" y="0"/>
                </a:moveTo>
                <a:lnTo>
                  <a:pt x="9286170" y="0"/>
                </a:lnTo>
                <a:lnTo>
                  <a:pt x="9286170" y="5115864"/>
                </a:lnTo>
                <a:lnTo>
                  <a:pt x="0" y="5115864"/>
                </a:lnTo>
                <a:lnTo>
                  <a:pt x="0" y="0"/>
                </a:lnTo>
                <a:close/>
              </a:path>
            </a:pathLst>
          </a:custGeom>
          <a:blipFill>
            <a:blip r:embed="rId6"/>
            <a:stretch>
              <a:fillRect l="0" t="-1051" r="0" b="-1051"/>
            </a:stretch>
          </a:blipFill>
        </p:spPr>
      </p:sp>
      <p:sp>
        <p:nvSpPr>
          <p:cNvPr name="Freeform 11" id="11"/>
          <p:cNvSpPr/>
          <p:nvPr/>
        </p:nvSpPr>
        <p:spPr>
          <a:xfrm flipH="false" flipV="false" rot="0">
            <a:off x="5024727" y="3217463"/>
            <a:ext cx="5175585" cy="3913094"/>
          </a:xfrm>
          <a:custGeom>
            <a:avLst/>
            <a:gdLst/>
            <a:ahLst/>
            <a:cxnLst/>
            <a:rect r="r" b="b" t="t" l="l"/>
            <a:pathLst>
              <a:path h="3913094" w="5175585">
                <a:moveTo>
                  <a:pt x="0" y="0"/>
                </a:moveTo>
                <a:lnTo>
                  <a:pt x="5175585" y="0"/>
                </a:lnTo>
                <a:lnTo>
                  <a:pt x="5175585" y="3913094"/>
                </a:lnTo>
                <a:lnTo>
                  <a:pt x="0" y="3913094"/>
                </a:lnTo>
                <a:lnTo>
                  <a:pt x="0" y="0"/>
                </a:lnTo>
                <a:close/>
              </a:path>
            </a:pathLst>
          </a:custGeom>
          <a:blipFill>
            <a:blip r:embed="rId7"/>
            <a:stretch>
              <a:fillRect l="0" t="-1051" r="-37239" b="-1051"/>
            </a:stretch>
          </a:blipFill>
        </p:spPr>
      </p:sp>
      <p:sp>
        <p:nvSpPr>
          <p:cNvPr name="Freeform 12" id="12"/>
          <p:cNvSpPr/>
          <p:nvPr/>
        </p:nvSpPr>
        <p:spPr>
          <a:xfrm flipH="false" flipV="false" rot="0">
            <a:off x="15591436" y="4570090"/>
            <a:ext cx="2351998" cy="1952153"/>
          </a:xfrm>
          <a:custGeom>
            <a:avLst/>
            <a:gdLst/>
            <a:ahLst/>
            <a:cxnLst/>
            <a:rect r="r" b="b" t="t" l="l"/>
            <a:pathLst>
              <a:path h="1952153" w="2351998">
                <a:moveTo>
                  <a:pt x="0" y="0"/>
                </a:moveTo>
                <a:lnTo>
                  <a:pt x="2351998" y="0"/>
                </a:lnTo>
                <a:lnTo>
                  <a:pt x="2351998" y="1952153"/>
                </a:lnTo>
                <a:lnTo>
                  <a:pt x="0" y="1952153"/>
                </a:lnTo>
                <a:lnTo>
                  <a:pt x="0" y="0"/>
                </a:lnTo>
                <a:close/>
              </a:path>
            </a:pathLst>
          </a:custGeom>
          <a:blipFill>
            <a:blip r:embed="rId8"/>
            <a:stretch>
              <a:fillRect l="0" t="-52559" r="0" b="-61631"/>
            </a:stretch>
          </a:blipFill>
        </p:spPr>
      </p:sp>
      <p:sp>
        <p:nvSpPr>
          <p:cNvPr name="Freeform 13" id="13"/>
          <p:cNvSpPr/>
          <p:nvPr/>
        </p:nvSpPr>
        <p:spPr>
          <a:xfrm flipH="false" flipV="false" rot="0">
            <a:off x="13746373" y="1521443"/>
            <a:ext cx="3021062" cy="5260136"/>
          </a:xfrm>
          <a:custGeom>
            <a:avLst/>
            <a:gdLst/>
            <a:ahLst/>
            <a:cxnLst/>
            <a:rect r="r" b="b" t="t" l="l"/>
            <a:pathLst>
              <a:path h="5260136" w="3021062">
                <a:moveTo>
                  <a:pt x="0" y="0"/>
                </a:moveTo>
                <a:lnTo>
                  <a:pt x="3021062" y="0"/>
                </a:lnTo>
                <a:lnTo>
                  <a:pt x="3021062" y="5260136"/>
                </a:lnTo>
                <a:lnTo>
                  <a:pt x="0" y="5260136"/>
                </a:lnTo>
                <a:lnTo>
                  <a:pt x="0" y="0"/>
                </a:lnTo>
                <a:close/>
              </a:path>
            </a:pathLst>
          </a:custGeom>
          <a:blipFill>
            <a:blip r:embed="rId9"/>
            <a:stretch>
              <a:fillRect l="0" t="-1051" r="0" b="-1051"/>
            </a:stretch>
          </a:blipFill>
        </p:spPr>
      </p:sp>
      <p:sp>
        <p:nvSpPr>
          <p:cNvPr name="Freeform 14" id="14"/>
          <p:cNvSpPr/>
          <p:nvPr/>
        </p:nvSpPr>
        <p:spPr>
          <a:xfrm flipH="false" flipV="false" rot="0">
            <a:off x="12168510" y="2436057"/>
            <a:ext cx="2122882" cy="4086187"/>
          </a:xfrm>
          <a:custGeom>
            <a:avLst/>
            <a:gdLst/>
            <a:ahLst/>
            <a:cxnLst/>
            <a:rect r="r" b="b" t="t" l="l"/>
            <a:pathLst>
              <a:path h="4086187" w="2122882">
                <a:moveTo>
                  <a:pt x="0" y="0"/>
                </a:moveTo>
                <a:lnTo>
                  <a:pt x="2122882" y="0"/>
                </a:lnTo>
                <a:lnTo>
                  <a:pt x="2122882" y="4086186"/>
                </a:lnTo>
                <a:lnTo>
                  <a:pt x="0" y="4086186"/>
                </a:lnTo>
                <a:lnTo>
                  <a:pt x="0" y="0"/>
                </a:lnTo>
                <a:close/>
              </a:path>
            </a:pathLst>
          </a:custGeom>
          <a:blipFill>
            <a:blip r:embed="rId10"/>
            <a:stretch>
              <a:fillRect l="0" t="-1051" r="-10549" b="-1051"/>
            </a:stretch>
          </a:blipFill>
        </p:spPr>
      </p:sp>
      <p:sp>
        <p:nvSpPr>
          <p:cNvPr name="TextBox 15" id="15"/>
          <p:cNvSpPr txBox="true"/>
          <p:nvPr/>
        </p:nvSpPr>
        <p:spPr>
          <a:xfrm rot="0">
            <a:off x="3478556" y="535384"/>
            <a:ext cx="11330888" cy="1358160"/>
          </a:xfrm>
          <a:prstGeom prst="rect">
            <a:avLst/>
          </a:prstGeom>
        </p:spPr>
        <p:txBody>
          <a:bodyPr anchor="t" rtlCol="false" tIns="0" lIns="0" bIns="0" rIns="0">
            <a:spAutoFit/>
          </a:bodyPr>
          <a:lstStyle/>
          <a:p>
            <a:pPr algn="ctr">
              <a:lnSpc>
                <a:spcPts val="5256"/>
              </a:lnSpc>
            </a:pPr>
            <a:r>
              <a:rPr lang="en-US" sz="4416" b="true">
                <a:solidFill>
                  <a:srgbClr val="000000"/>
                </a:solidFill>
                <a:latin typeface="Times New Roman Bold"/>
                <a:ea typeface="Times New Roman Bold"/>
                <a:cs typeface="Times New Roman Bold"/>
                <a:sym typeface="Times New Roman Bold"/>
              </a:rPr>
              <a:t> C</a:t>
            </a:r>
            <a:r>
              <a:rPr lang="en-US" sz="4416" b="true">
                <a:solidFill>
                  <a:srgbClr val="000000"/>
                </a:solidFill>
                <a:latin typeface="Times New Roman Bold"/>
                <a:ea typeface="Times New Roman Bold"/>
                <a:cs typeface="Times New Roman Bold"/>
                <a:sym typeface="Times New Roman Bold"/>
              </a:rPr>
              <a:t>ampus Paper Recycling and </a:t>
            </a:r>
          </a:p>
          <a:p>
            <a:pPr algn="ctr">
              <a:lnSpc>
                <a:spcPts val="5256"/>
              </a:lnSpc>
            </a:pPr>
            <a:r>
              <a:rPr lang="en-US" sz="4416" b="true">
                <a:solidFill>
                  <a:srgbClr val="000000"/>
                </a:solidFill>
                <a:latin typeface="Times New Roman Bold"/>
                <a:ea typeface="Times New Roman Bold"/>
                <a:cs typeface="Times New Roman Bold"/>
                <a:sym typeface="Times New Roman Bold"/>
              </a:rPr>
              <a:t>Waste-to-Product Initiative</a:t>
            </a:r>
          </a:p>
        </p:txBody>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2FCBF6"/>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355850" y="857250"/>
            <a:ext cx="12302547" cy="685162"/>
          </a:xfrm>
          <a:prstGeom prst="rect">
            <a:avLst/>
          </a:prstGeom>
        </p:spPr>
        <p:txBody>
          <a:bodyPr anchor="t" rtlCol="false" tIns="0" lIns="0" bIns="0" rIns="0">
            <a:spAutoFit/>
          </a:bodyPr>
          <a:lstStyle/>
          <a:p>
            <a:pPr algn="l">
              <a:lnSpc>
                <a:spcPts val="4759"/>
              </a:lnSpc>
            </a:pPr>
            <a:r>
              <a:rPr lang="en-US" sz="3399" b="true">
                <a:solidFill>
                  <a:srgbClr val="000000"/>
                </a:solidFill>
                <a:latin typeface="Times New Roman Bold"/>
                <a:ea typeface="Times New Roman Bold"/>
                <a:cs typeface="Times New Roman Bold"/>
                <a:sym typeface="Times New Roman Bold"/>
              </a:rPr>
              <a:t>Textile Reuse &amp; Fair-Trade Initiatives</a:t>
            </a:r>
          </a:p>
        </p:txBody>
      </p:sp>
      <p:sp>
        <p:nvSpPr>
          <p:cNvPr name="TextBox 6" id="6"/>
          <p:cNvSpPr txBox="true"/>
          <p:nvPr/>
        </p:nvSpPr>
        <p:spPr>
          <a:xfrm rot="0">
            <a:off x="706907" y="4041506"/>
            <a:ext cx="3626215" cy="3608681"/>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The campaign created awareness about overconsumption, disposable fashion, textile waste, and the environmental impact of synthetic fibres such as polyester.</a:t>
            </a:r>
          </a:p>
          <a:p>
            <a:pPr algn="l">
              <a:lnSpc>
                <a:spcPts val="3218"/>
              </a:lnSpc>
            </a:pPr>
          </a:p>
          <a:p>
            <a:pPr algn="l">
              <a:lnSpc>
                <a:spcPts val="3218"/>
              </a:lnSpc>
            </a:pPr>
          </a:p>
        </p:txBody>
      </p:sp>
      <p:sp>
        <p:nvSpPr>
          <p:cNvPr name="TextBox 7" id="7"/>
          <p:cNvSpPr txBox="true"/>
          <p:nvPr/>
        </p:nvSpPr>
        <p:spPr>
          <a:xfrm rot="0">
            <a:off x="706907" y="1189615"/>
            <a:ext cx="3887867" cy="3224493"/>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Uniform Collection Drive &amp; Fair Trade</a:t>
            </a:r>
          </a:p>
          <a:p>
            <a:pPr algn="l">
              <a:lnSpc>
                <a:spcPts val="5035"/>
              </a:lnSpc>
            </a:pPr>
          </a:p>
        </p:txBody>
      </p:sp>
      <p:grpSp>
        <p:nvGrpSpPr>
          <p:cNvPr name="Group 8" id="8"/>
          <p:cNvGrpSpPr/>
          <p:nvPr/>
        </p:nvGrpSpPr>
        <p:grpSpPr>
          <a:xfrm rot="0">
            <a:off x="17153449" y="-8220"/>
            <a:ext cx="1134551" cy="1293781"/>
            <a:chOff x="0" y="0"/>
            <a:chExt cx="1512735" cy="1725041"/>
          </a:xfrm>
        </p:grpSpPr>
        <p:sp>
          <p:nvSpPr>
            <p:cNvPr name="Freeform 9" id="9"/>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sp>
        <p:nvSpPr>
          <p:cNvPr name="TextBox 10" id="10"/>
          <p:cNvSpPr txBox="true"/>
          <p:nvPr/>
        </p:nvSpPr>
        <p:spPr>
          <a:xfrm rot="0">
            <a:off x="5355850" y="8507025"/>
            <a:ext cx="12213395" cy="1406716"/>
          </a:xfrm>
          <a:prstGeom prst="rect">
            <a:avLst/>
          </a:prstGeom>
        </p:spPr>
        <p:txBody>
          <a:bodyPr anchor="t" rtlCol="false" tIns="0" lIns="0" bIns="0" rIns="0">
            <a:spAutoFit/>
          </a:bodyPr>
          <a:lstStyle/>
          <a:p>
            <a:pPr algn="l">
              <a:lnSpc>
                <a:spcPts val="2789"/>
              </a:lnSpc>
            </a:pPr>
            <a:r>
              <a:rPr lang="en-US" sz="1992" b="true">
                <a:solidFill>
                  <a:srgbClr val="000000"/>
                </a:solidFill>
                <a:latin typeface="Times New Roman Bold"/>
                <a:ea typeface="Times New Roman Bold"/>
                <a:cs typeface="Times New Roman Bold"/>
                <a:sym typeface="Times New Roman Bold"/>
              </a:rPr>
              <a:t>2,500 Vidyashilp students participated in the Fashion Revolution campaign. </a:t>
            </a:r>
            <a:r>
              <a:rPr lang="en-US" sz="1992" b="true">
                <a:solidFill>
                  <a:srgbClr val="000000"/>
                </a:solidFill>
                <a:latin typeface="Times New Roman Bold"/>
                <a:ea typeface="Times New Roman Bold"/>
                <a:cs typeface="Times New Roman Bold"/>
                <a:sym typeface="Times New Roman Bold"/>
              </a:rPr>
              <a:t>The campaign encouraged students to ask “Who Made My Clothes?” and understand the people and processes behind the clothes they wear. </a:t>
            </a:r>
          </a:p>
          <a:p>
            <a:pPr algn="l">
              <a:lnSpc>
                <a:spcPts val="2789"/>
              </a:lnSpc>
            </a:pPr>
          </a:p>
          <a:p>
            <a:pPr algn="l">
              <a:lnSpc>
                <a:spcPts val="2789"/>
              </a:lnSpc>
            </a:pPr>
          </a:p>
        </p:txBody>
      </p:sp>
      <p:grpSp>
        <p:nvGrpSpPr>
          <p:cNvPr name="Group 11" id="11"/>
          <p:cNvGrpSpPr/>
          <p:nvPr/>
        </p:nvGrpSpPr>
        <p:grpSpPr>
          <a:xfrm rot="0">
            <a:off x="6733539" y="1708037"/>
            <a:ext cx="4818059" cy="2948370"/>
            <a:chOff x="0" y="0"/>
            <a:chExt cx="9590831" cy="5869027"/>
          </a:xfrm>
        </p:grpSpPr>
        <p:sp>
          <p:nvSpPr>
            <p:cNvPr name="Freeform 12" id="12"/>
            <p:cNvSpPr/>
            <p:nvPr/>
          </p:nvSpPr>
          <p:spPr>
            <a:xfrm flipH="false" flipV="false" rot="0">
              <a:off x="0" y="0"/>
              <a:ext cx="9590830" cy="5868979"/>
            </a:xfrm>
            <a:custGeom>
              <a:avLst/>
              <a:gdLst/>
              <a:ahLst/>
              <a:cxnLst/>
              <a:rect r="r" b="b" t="t" l="l"/>
              <a:pathLst>
                <a:path h="5868979" w="9590830">
                  <a:moveTo>
                    <a:pt x="142100" y="0"/>
                  </a:moveTo>
                  <a:lnTo>
                    <a:pt x="9448730" y="0"/>
                  </a:lnTo>
                  <a:cubicBezTo>
                    <a:pt x="9527210" y="0"/>
                    <a:pt x="9590830" y="63620"/>
                    <a:pt x="9590830" y="142100"/>
                  </a:cubicBezTo>
                  <a:lnTo>
                    <a:pt x="9590830" y="5726879"/>
                  </a:lnTo>
                  <a:cubicBezTo>
                    <a:pt x="9590830" y="5805359"/>
                    <a:pt x="9527210" y="5868979"/>
                    <a:pt x="9448730" y="5868979"/>
                  </a:cubicBezTo>
                  <a:lnTo>
                    <a:pt x="142100" y="5868979"/>
                  </a:lnTo>
                  <a:cubicBezTo>
                    <a:pt x="104412" y="5868979"/>
                    <a:pt x="68269" y="5854008"/>
                    <a:pt x="41620" y="5827359"/>
                  </a:cubicBezTo>
                  <a:cubicBezTo>
                    <a:pt x="14971" y="5800710"/>
                    <a:pt x="0" y="5764566"/>
                    <a:pt x="0" y="5726879"/>
                  </a:cubicBezTo>
                  <a:lnTo>
                    <a:pt x="0" y="142100"/>
                  </a:lnTo>
                  <a:cubicBezTo>
                    <a:pt x="0" y="63620"/>
                    <a:pt x="63620" y="0"/>
                    <a:pt x="142100" y="0"/>
                  </a:cubicBezTo>
                  <a:close/>
                </a:path>
              </a:pathLst>
            </a:custGeom>
            <a:blipFill>
              <a:blip r:embed="rId5"/>
              <a:stretch>
                <a:fillRect l="-13205" t="-2029" r="0" b="-2030"/>
              </a:stretch>
            </a:blipFill>
          </p:spPr>
        </p:sp>
      </p:grpSp>
      <p:grpSp>
        <p:nvGrpSpPr>
          <p:cNvPr name="Group 13" id="13"/>
          <p:cNvGrpSpPr/>
          <p:nvPr/>
        </p:nvGrpSpPr>
        <p:grpSpPr>
          <a:xfrm rot="0">
            <a:off x="11668520" y="1708037"/>
            <a:ext cx="4181687" cy="2908750"/>
            <a:chOff x="0" y="0"/>
            <a:chExt cx="8914632" cy="6200953"/>
          </a:xfrm>
        </p:grpSpPr>
        <p:sp>
          <p:nvSpPr>
            <p:cNvPr name="Freeform 14" id="14"/>
            <p:cNvSpPr/>
            <p:nvPr/>
          </p:nvSpPr>
          <p:spPr>
            <a:xfrm flipH="false" flipV="false" rot="0">
              <a:off x="0" y="0"/>
              <a:ext cx="8914605" cy="6200902"/>
            </a:xfrm>
            <a:custGeom>
              <a:avLst/>
              <a:gdLst/>
              <a:ahLst/>
              <a:cxnLst/>
              <a:rect r="r" b="b" t="t" l="l"/>
              <a:pathLst>
                <a:path h="6200902" w="8914605">
                  <a:moveTo>
                    <a:pt x="169041" y="0"/>
                  </a:moveTo>
                  <a:lnTo>
                    <a:pt x="8745564" y="0"/>
                  </a:lnTo>
                  <a:cubicBezTo>
                    <a:pt x="8838923" y="0"/>
                    <a:pt x="8914605" y="75682"/>
                    <a:pt x="8914605" y="169041"/>
                  </a:cubicBezTo>
                  <a:lnTo>
                    <a:pt x="8914605" y="6031861"/>
                  </a:lnTo>
                  <a:cubicBezTo>
                    <a:pt x="8914605" y="6125220"/>
                    <a:pt x="8838923" y="6200902"/>
                    <a:pt x="8745564" y="6200902"/>
                  </a:cubicBezTo>
                  <a:lnTo>
                    <a:pt x="169041" y="6200902"/>
                  </a:lnTo>
                  <a:cubicBezTo>
                    <a:pt x="75682" y="6200902"/>
                    <a:pt x="0" y="6125220"/>
                    <a:pt x="0" y="6031861"/>
                  </a:cubicBezTo>
                  <a:lnTo>
                    <a:pt x="0" y="169041"/>
                  </a:lnTo>
                  <a:cubicBezTo>
                    <a:pt x="0" y="75682"/>
                    <a:pt x="75682" y="0"/>
                    <a:pt x="169041" y="0"/>
                  </a:cubicBezTo>
                  <a:close/>
                </a:path>
              </a:pathLst>
            </a:custGeom>
            <a:blipFill>
              <a:blip r:embed="rId6"/>
              <a:stretch>
                <a:fillRect l="0" t="-10039" r="-16109" b="-15570"/>
              </a:stretch>
            </a:blipFill>
          </p:spPr>
        </p:sp>
      </p:grpSp>
      <p:grpSp>
        <p:nvGrpSpPr>
          <p:cNvPr name="Group 15" id="15"/>
          <p:cNvGrpSpPr/>
          <p:nvPr/>
        </p:nvGrpSpPr>
        <p:grpSpPr>
          <a:xfrm rot="0">
            <a:off x="6755931" y="4909500"/>
            <a:ext cx="4765896" cy="3349875"/>
            <a:chOff x="0" y="0"/>
            <a:chExt cx="8829053" cy="6205804"/>
          </a:xfrm>
        </p:grpSpPr>
        <p:sp>
          <p:nvSpPr>
            <p:cNvPr name="Freeform 16" id="16"/>
            <p:cNvSpPr/>
            <p:nvPr/>
          </p:nvSpPr>
          <p:spPr>
            <a:xfrm flipH="false" flipV="false" rot="0">
              <a:off x="0" y="0"/>
              <a:ext cx="8829040" cy="6205855"/>
            </a:xfrm>
            <a:custGeom>
              <a:avLst/>
              <a:gdLst/>
              <a:ahLst/>
              <a:cxnLst/>
              <a:rect r="r" b="b" t="t" l="l"/>
              <a:pathLst>
                <a:path h="6205855" w="8829040">
                  <a:moveTo>
                    <a:pt x="158810" y="0"/>
                  </a:moveTo>
                  <a:lnTo>
                    <a:pt x="8670230" y="0"/>
                  </a:lnTo>
                  <a:cubicBezTo>
                    <a:pt x="8757938" y="0"/>
                    <a:pt x="8829040" y="71102"/>
                    <a:pt x="8829040" y="158810"/>
                  </a:cubicBezTo>
                  <a:lnTo>
                    <a:pt x="8829040" y="6047045"/>
                  </a:lnTo>
                  <a:cubicBezTo>
                    <a:pt x="8829040" y="6134753"/>
                    <a:pt x="8757938" y="6205855"/>
                    <a:pt x="8670230" y="6205855"/>
                  </a:cubicBezTo>
                  <a:lnTo>
                    <a:pt x="158810" y="6205855"/>
                  </a:lnTo>
                  <a:cubicBezTo>
                    <a:pt x="71102" y="6205855"/>
                    <a:pt x="0" y="6134753"/>
                    <a:pt x="0" y="6047045"/>
                  </a:cubicBezTo>
                  <a:lnTo>
                    <a:pt x="0" y="158810"/>
                  </a:lnTo>
                  <a:cubicBezTo>
                    <a:pt x="0" y="71102"/>
                    <a:pt x="71102" y="0"/>
                    <a:pt x="158810" y="0"/>
                  </a:cubicBezTo>
                  <a:close/>
                </a:path>
              </a:pathLst>
            </a:custGeom>
            <a:blipFill>
              <a:blip r:embed="rId7"/>
              <a:stretch>
                <a:fillRect l="-2668" t="0" r="-2668" b="0"/>
              </a:stretch>
            </a:blipFill>
          </p:spPr>
        </p:sp>
      </p:grpSp>
      <p:grpSp>
        <p:nvGrpSpPr>
          <p:cNvPr name="Group 17" id="17"/>
          <p:cNvGrpSpPr/>
          <p:nvPr/>
        </p:nvGrpSpPr>
        <p:grpSpPr>
          <a:xfrm rot="0">
            <a:off x="11668520" y="4871285"/>
            <a:ext cx="4181687" cy="3388090"/>
            <a:chOff x="0" y="0"/>
            <a:chExt cx="7497767" cy="6074848"/>
          </a:xfrm>
        </p:grpSpPr>
        <p:sp>
          <p:nvSpPr>
            <p:cNvPr name="Freeform 18" id="18"/>
            <p:cNvSpPr/>
            <p:nvPr/>
          </p:nvSpPr>
          <p:spPr>
            <a:xfrm flipH="false" flipV="false" rot="0">
              <a:off x="0" y="0"/>
              <a:ext cx="7497805" cy="6074873"/>
            </a:xfrm>
            <a:custGeom>
              <a:avLst/>
              <a:gdLst/>
              <a:ahLst/>
              <a:cxnLst/>
              <a:rect r="r" b="b" t="t" l="l"/>
              <a:pathLst>
                <a:path h="6074873" w="7497805">
                  <a:moveTo>
                    <a:pt x="142174" y="0"/>
                  </a:moveTo>
                  <a:lnTo>
                    <a:pt x="7355631" y="0"/>
                  </a:lnTo>
                  <a:cubicBezTo>
                    <a:pt x="7434152" y="0"/>
                    <a:pt x="7497805" y="63654"/>
                    <a:pt x="7497805" y="142174"/>
                  </a:cubicBezTo>
                  <a:lnTo>
                    <a:pt x="7497805" y="5932699"/>
                  </a:lnTo>
                  <a:cubicBezTo>
                    <a:pt x="7497805" y="5970406"/>
                    <a:pt x="7482826" y="6006568"/>
                    <a:pt x="7456163" y="6033231"/>
                  </a:cubicBezTo>
                  <a:cubicBezTo>
                    <a:pt x="7429500" y="6059894"/>
                    <a:pt x="7393338" y="6074873"/>
                    <a:pt x="7355631" y="6074873"/>
                  </a:cubicBezTo>
                  <a:lnTo>
                    <a:pt x="142174" y="6074873"/>
                  </a:lnTo>
                  <a:cubicBezTo>
                    <a:pt x="104467" y="6074873"/>
                    <a:pt x="68305" y="6059894"/>
                    <a:pt x="41642" y="6033231"/>
                  </a:cubicBezTo>
                  <a:cubicBezTo>
                    <a:pt x="14979" y="6006568"/>
                    <a:pt x="0" y="5970406"/>
                    <a:pt x="0" y="5932699"/>
                  </a:cubicBezTo>
                  <a:lnTo>
                    <a:pt x="0" y="142174"/>
                  </a:lnTo>
                  <a:cubicBezTo>
                    <a:pt x="0" y="104467"/>
                    <a:pt x="14979" y="68305"/>
                    <a:pt x="41642" y="41642"/>
                  </a:cubicBezTo>
                  <a:cubicBezTo>
                    <a:pt x="68305" y="14979"/>
                    <a:pt x="104467" y="0"/>
                    <a:pt x="142174" y="0"/>
                  </a:cubicBezTo>
                  <a:close/>
                </a:path>
              </a:pathLst>
            </a:custGeom>
            <a:blipFill>
              <a:blip r:embed="rId8"/>
              <a:stretch>
                <a:fillRect l="-4183" t="0" r="-3722" b="0"/>
              </a:stretch>
            </a:blipFill>
          </p:spPr>
        </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17153449" y="-8220"/>
            <a:ext cx="1134551" cy="1293781"/>
            <a:chOff x="0" y="0"/>
            <a:chExt cx="1512735" cy="1725041"/>
          </a:xfrm>
        </p:grpSpPr>
        <p:sp>
          <p:nvSpPr>
            <p:cNvPr name="Freeform 3" id="3"/>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2"/>
              <a:stretch>
                <a:fillRect l="-7017" t="0" r="-7020" b="0"/>
              </a:stretch>
            </a:blipFill>
          </p:spPr>
        </p:sp>
      </p:grpSp>
      <p:grpSp>
        <p:nvGrpSpPr>
          <p:cNvPr name="Group 4" id="4"/>
          <p:cNvGrpSpPr/>
          <p:nvPr/>
        </p:nvGrpSpPr>
        <p:grpSpPr>
          <a:xfrm rot="0">
            <a:off x="-308067" y="716518"/>
            <a:ext cx="5109562" cy="8853964"/>
            <a:chOff x="0" y="0"/>
            <a:chExt cx="6812750" cy="11805285"/>
          </a:xfrm>
        </p:grpSpPr>
        <p:sp>
          <p:nvSpPr>
            <p:cNvPr name="Freeform 5" id="5"/>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26BDE2"/>
            </a:solidFill>
          </p:spPr>
        </p:sp>
      </p:grpSp>
      <p:sp>
        <p:nvSpPr>
          <p:cNvPr name="Freeform 6" id="6"/>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5144926" y="1830003"/>
            <a:ext cx="3989166" cy="2991875"/>
          </a:xfrm>
          <a:custGeom>
            <a:avLst/>
            <a:gdLst/>
            <a:ahLst/>
            <a:cxnLst/>
            <a:rect r="r" b="b" t="t" l="l"/>
            <a:pathLst>
              <a:path h="2991875" w="3989166">
                <a:moveTo>
                  <a:pt x="0" y="0"/>
                </a:moveTo>
                <a:lnTo>
                  <a:pt x="3989166" y="0"/>
                </a:lnTo>
                <a:lnTo>
                  <a:pt x="3989166" y="2991875"/>
                </a:lnTo>
                <a:lnTo>
                  <a:pt x="0" y="2991875"/>
                </a:lnTo>
                <a:lnTo>
                  <a:pt x="0" y="0"/>
                </a:lnTo>
                <a:close/>
              </a:path>
            </a:pathLst>
          </a:custGeom>
          <a:blipFill>
            <a:blip r:embed="rId5"/>
            <a:stretch>
              <a:fillRect l="0" t="0" r="0" b="0"/>
            </a:stretch>
          </a:blipFill>
        </p:spPr>
      </p:sp>
      <p:sp>
        <p:nvSpPr>
          <p:cNvPr name="Freeform 8" id="8"/>
          <p:cNvSpPr/>
          <p:nvPr/>
        </p:nvSpPr>
        <p:spPr>
          <a:xfrm flipH="false" flipV="false" rot="0">
            <a:off x="13731558" y="5113304"/>
            <a:ext cx="3989166" cy="2991875"/>
          </a:xfrm>
          <a:custGeom>
            <a:avLst/>
            <a:gdLst/>
            <a:ahLst/>
            <a:cxnLst/>
            <a:rect r="r" b="b" t="t" l="l"/>
            <a:pathLst>
              <a:path h="2991875" w="3989166">
                <a:moveTo>
                  <a:pt x="0" y="0"/>
                </a:moveTo>
                <a:lnTo>
                  <a:pt x="3989166" y="0"/>
                </a:lnTo>
                <a:lnTo>
                  <a:pt x="3989166" y="2991874"/>
                </a:lnTo>
                <a:lnTo>
                  <a:pt x="0" y="2991874"/>
                </a:lnTo>
                <a:lnTo>
                  <a:pt x="0" y="0"/>
                </a:lnTo>
                <a:close/>
              </a:path>
            </a:pathLst>
          </a:custGeom>
          <a:blipFill>
            <a:blip r:embed="rId6"/>
            <a:stretch>
              <a:fillRect l="0" t="0" r="0" b="0"/>
            </a:stretch>
          </a:blipFill>
        </p:spPr>
      </p:sp>
      <p:sp>
        <p:nvSpPr>
          <p:cNvPr name="Freeform 9" id="9"/>
          <p:cNvSpPr/>
          <p:nvPr/>
        </p:nvSpPr>
        <p:spPr>
          <a:xfrm flipH="false" flipV="false" rot="0">
            <a:off x="13731558" y="1830003"/>
            <a:ext cx="3989166" cy="2991875"/>
          </a:xfrm>
          <a:custGeom>
            <a:avLst/>
            <a:gdLst/>
            <a:ahLst/>
            <a:cxnLst/>
            <a:rect r="r" b="b" t="t" l="l"/>
            <a:pathLst>
              <a:path h="2991875" w="3989166">
                <a:moveTo>
                  <a:pt x="0" y="0"/>
                </a:moveTo>
                <a:lnTo>
                  <a:pt x="3989166" y="0"/>
                </a:lnTo>
                <a:lnTo>
                  <a:pt x="3989166" y="2991875"/>
                </a:lnTo>
                <a:lnTo>
                  <a:pt x="0" y="2991875"/>
                </a:lnTo>
                <a:lnTo>
                  <a:pt x="0" y="0"/>
                </a:lnTo>
                <a:close/>
              </a:path>
            </a:pathLst>
          </a:custGeom>
          <a:blipFill>
            <a:blip r:embed="rId7"/>
            <a:stretch>
              <a:fillRect l="0" t="0" r="0" b="0"/>
            </a:stretch>
          </a:blipFill>
        </p:spPr>
      </p:sp>
      <p:sp>
        <p:nvSpPr>
          <p:cNvPr name="Freeform 10" id="10"/>
          <p:cNvSpPr/>
          <p:nvPr/>
        </p:nvSpPr>
        <p:spPr>
          <a:xfrm flipH="false" flipV="false" rot="0">
            <a:off x="9438242" y="5113304"/>
            <a:ext cx="3989166" cy="2991875"/>
          </a:xfrm>
          <a:custGeom>
            <a:avLst/>
            <a:gdLst/>
            <a:ahLst/>
            <a:cxnLst/>
            <a:rect r="r" b="b" t="t" l="l"/>
            <a:pathLst>
              <a:path h="2991875" w="3989166">
                <a:moveTo>
                  <a:pt x="0" y="0"/>
                </a:moveTo>
                <a:lnTo>
                  <a:pt x="3989166" y="0"/>
                </a:lnTo>
                <a:lnTo>
                  <a:pt x="3989166" y="2991874"/>
                </a:lnTo>
                <a:lnTo>
                  <a:pt x="0" y="2991874"/>
                </a:lnTo>
                <a:lnTo>
                  <a:pt x="0" y="0"/>
                </a:lnTo>
                <a:close/>
              </a:path>
            </a:pathLst>
          </a:custGeom>
          <a:blipFill>
            <a:blip r:embed="rId8"/>
            <a:stretch>
              <a:fillRect l="0" t="0" r="0" b="0"/>
            </a:stretch>
          </a:blipFill>
        </p:spPr>
      </p:sp>
      <p:sp>
        <p:nvSpPr>
          <p:cNvPr name="Freeform 11" id="11"/>
          <p:cNvSpPr/>
          <p:nvPr/>
        </p:nvSpPr>
        <p:spPr>
          <a:xfrm flipH="false" flipV="false" rot="0">
            <a:off x="5144926" y="5080516"/>
            <a:ext cx="3989166" cy="2991875"/>
          </a:xfrm>
          <a:custGeom>
            <a:avLst/>
            <a:gdLst/>
            <a:ahLst/>
            <a:cxnLst/>
            <a:rect r="r" b="b" t="t" l="l"/>
            <a:pathLst>
              <a:path h="2991875" w="3989166">
                <a:moveTo>
                  <a:pt x="0" y="0"/>
                </a:moveTo>
                <a:lnTo>
                  <a:pt x="3989166" y="0"/>
                </a:lnTo>
                <a:lnTo>
                  <a:pt x="3989166" y="2991875"/>
                </a:lnTo>
                <a:lnTo>
                  <a:pt x="0" y="2991875"/>
                </a:lnTo>
                <a:lnTo>
                  <a:pt x="0" y="0"/>
                </a:lnTo>
                <a:close/>
              </a:path>
            </a:pathLst>
          </a:custGeom>
          <a:blipFill>
            <a:blip r:embed="rId9"/>
            <a:stretch>
              <a:fillRect l="0" t="0" r="0" b="0"/>
            </a:stretch>
          </a:blipFill>
        </p:spPr>
      </p:sp>
      <p:sp>
        <p:nvSpPr>
          <p:cNvPr name="Freeform 12" id="12"/>
          <p:cNvSpPr/>
          <p:nvPr/>
        </p:nvSpPr>
        <p:spPr>
          <a:xfrm flipH="false" flipV="false" rot="0">
            <a:off x="9438242" y="1830003"/>
            <a:ext cx="3989166" cy="2991875"/>
          </a:xfrm>
          <a:custGeom>
            <a:avLst/>
            <a:gdLst/>
            <a:ahLst/>
            <a:cxnLst/>
            <a:rect r="r" b="b" t="t" l="l"/>
            <a:pathLst>
              <a:path h="2991875" w="3989166">
                <a:moveTo>
                  <a:pt x="0" y="0"/>
                </a:moveTo>
                <a:lnTo>
                  <a:pt x="3989166" y="0"/>
                </a:lnTo>
                <a:lnTo>
                  <a:pt x="3989166" y="2991875"/>
                </a:lnTo>
                <a:lnTo>
                  <a:pt x="0" y="2991875"/>
                </a:lnTo>
                <a:lnTo>
                  <a:pt x="0" y="0"/>
                </a:lnTo>
                <a:close/>
              </a:path>
            </a:pathLst>
          </a:custGeom>
          <a:blipFill>
            <a:blip r:embed="rId10"/>
            <a:stretch>
              <a:fillRect l="0" t="0" r="0" b="0"/>
            </a:stretch>
          </a:blipFill>
        </p:spPr>
      </p:sp>
      <p:sp>
        <p:nvSpPr>
          <p:cNvPr name="TextBox 13" id="13"/>
          <p:cNvSpPr txBox="true"/>
          <p:nvPr/>
        </p:nvSpPr>
        <p:spPr>
          <a:xfrm rot="0">
            <a:off x="706907" y="3384250"/>
            <a:ext cx="3626215" cy="2808581"/>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The initiative connects directly with SDG 12: Responsible Consumption and Production, encouraging students to understand that clothing choices also create waste and environmental impacts.</a:t>
            </a:r>
          </a:p>
        </p:txBody>
      </p:sp>
      <p:sp>
        <p:nvSpPr>
          <p:cNvPr name="TextBox 14" id="14"/>
          <p:cNvSpPr txBox="true"/>
          <p:nvPr/>
        </p:nvSpPr>
        <p:spPr>
          <a:xfrm rot="0">
            <a:off x="5144926" y="8449945"/>
            <a:ext cx="11939596" cy="808355"/>
          </a:xfrm>
          <a:prstGeom prst="rect">
            <a:avLst/>
          </a:prstGeom>
        </p:spPr>
        <p:txBody>
          <a:bodyPr anchor="t" rtlCol="false" tIns="0" lIns="0" bIns="0" rIns="0">
            <a:spAutoFit/>
          </a:bodyPr>
          <a:lstStyle/>
          <a:p>
            <a:pPr algn="just" marL="525781" indent="-175260" lvl="2">
              <a:lnSpc>
                <a:spcPts val="3220"/>
              </a:lnSpc>
            </a:pPr>
            <a:r>
              <a:rPr lang="en-US" sz="2300">
                <a:solidFill>
                  <a:srgbClr val="000000"/>
                </a:solidFill>
                <a:latin typeface="Times New Roman"/>
                <a:ea typeface="Times New Roman"/>
                <a:cs typeface="Times New Roman"/>
                <a:sym typeface="Times New Roman"/>
              </a:rPr>
              <a:t>As part of a school sustainability initiative, students collected and sorted used uniforms and clothing for reuse, recycling, and upcycling. </a:t>
            </a:r>
          </a:p>
        </p:txBody>
      </p:sp>
      <p:sp>
        <p:nvSpPr>
          <p:cNvPr name="TextBox 15" id="15"/>
          <p:cNvSpPr txBox="true"/>
          <p:nvPr/>
        </p:nvSpPr>
        <p:spPr>
          <a:xfrm rot="0">
            <a:off x="5144926" y="849567"/>
            <a:ext cx="12302547" cy="599414"/>
          </a:xfrm>
          <a:prstGeom prst="rect">
            <a:avLst/>
          </a:prstGeom>
        </p:spPr>
        <p:txBody>
          <a:bodyPr anchor="t" rtlCol="false" tIns="0" lIns="0" bIns="0" rIns="0">
            <a:spAutoFit/>
          </a:bodyPr>
          <a:lstStyle/>
          <a:p>
            <a:pPr algn="l">
              <a:lnSpc>
                <a:spcPts val="4759"/>
              </a:lnSpc>
            </a:pPr>
            <a:r>
              <a:rPr lang="en-US" sz="3399" b="true">
                <a:solidFill>
                  <a:srgbClr val="000000"/>
                </a:solidFill>
                <a:latin typeface="Times New Roman Bold"/>
                <a:ea typeface="Times New Roman Bold"/>
                <a:cs typeface="Times New Roman Bold"/>
                <a:sym typeface="Times New Roman Bold"/>
              </a:rPr>
              <a:t>U</a:t>
            </a:r>
            <a:r>
              <a:rPr lang="en-US" sz="3399" b="true">
                <a:solidFill>
                  <a:srgbClr val="000000"/>
                </a:solidFill>
                <a:latin typeface="Times New Roman Bold"/>
                <a:ea typeface="Times New Roman Bold"/>
                <a:cs typeface="Times New Roman Bold"/>
                <a:sym typeface="Times New Roman Bold"/>
              </a:rPr>
              <a:t>sed Uniform and Clothing Collection Drive (July 2026)</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26BDE2"/>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355850" y="917277"/>
            <a:ext cx="12302547" cy="698475"/>
          </a:xfrm>
          <a:prstGeom prst="rect">
            <a:avLst/>
          </a:prstGeom>
        </p:spPr>
        <p:txBody>
          <a:bodyPr anchor="t" rtlCol="false" tIns="0" lIns="0" bIns="0" rIns="0">
            <a:spAutoFit/>
          </a:bodyPr>
          <a:lstStyle/>
          <a:p>
            <a:pPr algn="l">
              <a:lnSpc>
                <a:spcPts val="5598"/>
              </a:lnSpc>
            </a:pPr>
            <a:r>
              <a:rPr lang="en-US" sz="3999" b="true">
                <a:solidFill>
                  <a:srgbClr val="000000"/>
                </a:solidFill>
                <a:latin typeface="Times New Roman Bold"/>
                <a:ea typeface="Times New Roman Bold"/>
                <a:cs typeface="Times New Roman Bold"/>
                <a:sym typeface="Times New Roman Bold"/>
              </a:rPr>
              <a:t>Cloth Bag Making and Sustainable Reuse Initiative </a:t>
            </a:r>
          </a:p>
        </p:txBody>
      </p:sp>
      <p:grpSp>
        <p:nvGrpSpPr>
          <p:cNvPr name="Group 6" id="6"/>
          <p:cNvGrpSpPr/>
          <p:nvPr/>
        </p:nvGrpSpPr>
        <p:grpSpPr>
          <a:xfrm rot="0">
            <a:off x="17153449" y="-8220"/>
            <a:ext cx="1134551" cy="1293781"/>
            <a:chOff x="0" y="0"/>
            <a:chExt cx="1512735" cy="1725041"/>
          </a:xfrm>
        </p:grpSpPr>
        <p:sp>
          <p:nvSpPr>
            <p:cNvPr name="Freeform 7" id="7"/>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8" id="8"/>
          <p:cNvGrpSpPr/>
          <p:nvPr/>
        </p:nvGrpSpPr>
        <p:grpSpPr>
          <a:xfrm rot="0">
            <a:off x="9767280" y="1816608"/>
            <a:ext cx="3373453" cy="3190327"/>
            <a:chOff x="0" y="0"/>
            <a:chExt cx="7403760" cy="7001852"/>
          </a:xfrm>
        </p:grpSpPr>
        <p:sp>
          <p:nvSpPr>
            <p:cNvPr name="Freeform 9" id="9"/>
            <p:cNvSpPr/>
            <p:nvPr/>
          </p:nvSpPr>
          <p:spPr>
            <a:xfrm flipH="false" flipV="false" rot="0">
              <a:off x="0" y="0"/>
              <a:ext cx="7403812" cy="7001852"/>
            </a:xfrm>
            <a:custGeom>
              <a:avLst/>
              <a:gdLst/>
              <a:ahLst/>
              <a:cxnLst/>
              <a:rect r="r" b="b" t="t" l="l"/>
              <a:pathLst>
                <a:path h="7001852" w="7403812">
                  <a:moveTo>
                    <a:pt x="0" y="0"/>
                  </a:moveTo>
                  <a:lnTo>
                    <a:pt x="7403812" y="0"/>
                  </a:lnTo>
                  <a:lnTo>
                    <a:pt x="7403812" y="7001852"/>
                  </a:lnTo>
                  <a:lnTo>
                    <a:pt x="0" y="7001852"/>
                  </a:lnTo>
                  <a:lnTo>
                    <a:pt x="0" y="0"/>
                  </a:lnTo>
                  <a:close/>
                </a:path>
              </a:pathLst>
            </a:custGeom>
            <a:blipFill>
              <a:blip r:embed="rId5"/>
              <a:stretch>
                <a:fillRect l="-13047" t="0" r="-13046" b="0"/>
              </a:stretch>
            </a:blipFill>
          </p:spPr>
        </p:sp>
      </p:grpSp>
      <p:grpSp>
        <p:nvGrpSpPr>
          <p:cNvPr name="Group 10" id="10"/>
          <p:cNvGrpSpPr/>
          <p:nvPr/>
        </p:nvGrpSpPr>
        <p:grpSpPr>
          <a:xfrm rot="0">
            <a:off x="5637281" y="1816608"/>
            <a:ext cx="3785802" cy="3190327"/>
            <a:chOff x="0" y="0"/>
            <a:chExt cx="8308746" cy="7001852"/>
          </a:xfrm>
        </p:grpSpPr>
        <p:sp>
          <p:nvSpPr>
            <p:cNvPr name="Freeform 11" id="11"/>
            <p:cNvSpPr/>
            <p:nvPr/>
          </p:nvSpPr>
          <p:spPr>
            <a:xfrm flipH="false" flipV="false" rot="0">
              <a:off x="0" y="0"/>
              <a:ext cx="8308721" cy="7001852"/>
            </a:xfrm>
            <a:custGeom>
              <a:avLst/>
              <a:gdLst/>
              <a:ahLst/>
              <a:cxnLst/>
              <a:rect r="r" b="b" t="t" l="l"/>
              <a:pathLst>
                <a:path h="7001852" w="8308721">
                  <a:moveTo>
                    <a:pt x="0" y="0"/>
                  </a:moveTo>
                  <a:lnTo>
                    <a:pt x="8308721" y="0"/>
                  </a:lnTo>
                  <a:lnTo>
                    <a:pt x="8308721" y="7001852"/>
                  </a:lnTo>
                  <a:lnTo>
                    <a:pt x="0" y="7001852"/>
                  </a:lnTo>
                  <a:lnTo>
                    <a:pt x="0" y="0"/>
                  </a:lnTo>
                  <a:close/>
                </a:path>
              </a:pathLst>
            </a:custGeom>
            <a:blipFill>
              <a:blip r:embed="rId6"/>
              <a:stretch>
                <a:fillRect l="-6180" t="0" r="-6180" b="0"/>
              </a:stretch>
            </a:blipFill>
          </p:spPr>
        </p:sp>
      </p:grpSp>
      <p:grpSp>
        <p:nvGrpSpPr>
          <p:cNvPr name="Group 12" id="12"/>
          <p:cNvGrpSpPr/>
          <p:nvPr/>
        </p:nvGrpSpPr>
        <p:grpSpPr>
          <a:xfrm rot="0">
            <a:off x="1943329" y="6822777"/>
            <a:ext cx="1777879" cy="2822029"/>
            <a:chOff x="0" y="0"/>
            <a:chExt cx="2370506" cy="3762705"/>
          </a:xfrm>
        </p:grpSpPr>
        <p:sp>
          <p:nvSpPr>
            <p:cNvPr name="Freeform 13" id="13"/>
            <p:cNvSpPr/>
            <p:nvPr/>
          </p:nvSpPr>
          <p:spPr>
            <a:xfrm flipH="false" flipV="false" rot="0">
              <a:off x="0" y="0"/>
              <a:ext cx="2370455" cy="3762756"/>
            </a:xfrm>
            <a:custGeom>
              <a:avLst/>
              <a:gdLst/>
              <a:ahLst/>
              <a:cxnLst/>
              <a:rect r="r" b="b" t="t" l="l"/>
              <a:pathLst>
                <a:path h="3762756" w="2370455">
                  <a:moveTo>
                    <a:pt x="0" y="0"/>
                  </a:moveTo>
                  <a:lnTo>
                    <a:pt x="2370455" y="0"/>
                  </a:lnTo>
                  <a:lnTo>
                    <a:pt x="2370455" y="3762756"/>
                  </a:lnTo>
                  <a:lnTo>
                    <a:pt x="0" y="3762756"/>
                  </a:lnTo>
                  <a:lnTo>
                    <a:pt x="0" y="0"/>
                  </a:lnTo>
                  <a:close/>
                </a:path>
              </a:pathLst>
            </a:custGeom>
            <a:blipFill>
              <a:blip r:embed="rId7"/>
              <a:stretch>
                <a:fillRect l="-158" t="0" r="-161" b="1"/>
              </a:stretch>
            </a:blipFill>
          </p:spPr>
        </p:sp>
      </p:grpSp>
      <p:grpSp>
        <p:nvGrpSpPr>
          <p:cNvPr name="Group 14" id="14"/>
          <p:cNvGrpSpPr/>
          <p:nvPr/>
        </p:nvGrpSpPr>
        <p:grpSpPr>
          <a:xfrm rot="0">
            <a:off x="638185" y="6995703"/>
            <a:ext cx="2610288" cy="2924642"/>
            <a:chOff x="0" y="0"/>
            <a:chExt cx="3480384" cy="3899522"/>
          </a:xfrm>
        </p:grpSpPr>
        <p:sp>
          <p:nvSpPr>
            <p:cNvPr name="Freeform 15" id="15"/>
            <p:cNvSpPr/>
            <p:nvPr/>
          </p:nvSpPr>
          <p:spPr>
            <a:xfrm flipH="false" flipV="false" rot="0">
              <a:off x="0" y="0"/>
              <a:ext cx="3480435" cy="3899535"/>
            </a:xfrm>
            <a:custGeom>
              <a:avLst/>
              <a:gdLst/>
              <a:ahLst/>
              <a:cxnLst/>
              <a:rect r="r" b="b" t="t" l="l"/>
              <a:pathLst>
                <a:path h="3899535" w="3480435">
                  <a:moveTo>
                    <a:pt x="0" y="0"/>
                  </a:moveTo>
                  <a:lnTo>
                    <a:pt x="3480435" y="0"/>
                  </a:lnTo>
                  <a:lnTo>
                    <a:pt x="3480435" y="3899535"/>
                  </a:lnTo>
                  <a:lnTo>
                    <a:pt x="0" y="3899535"/>
                  </a:lnTo>
                  <a:lnTo>
                    <a:pt x="0" y="0"/>
                  </a:lnTo>
                  <a:close/>
                </a:path>
              </a:pathLst>
            </a:custGeom>
            <a:blipFill>
              <a:blip r:embed="rId8"/>
              <a:stretch>
                <a:fillRect l="0" t="-1796" r="1" b="-1796"/>
              </a:stretch>
            </a:blipFill>
          </p:spPr>
        </p:sp>
      </p:grpSp>
      <p:grpSp>
        <p:nvGrpSpPr>
          <p:cNvPr name="Group 16" id="16"/>
          <p:cNvGrpSpPr/>
          <p:nvPr/>
        </p:nvGrpSpPr>
        <p:grpSpPr>
          <a:xfrm rot="0">
            <a:off x="2203066" y="7508034"/>
            <a:ext cx="1518133" cy="2335597"/>
            <a:chOff x="0" y="0"/>
            <a:chExt cx="2024177" cy="3114129"/>
          </a:xfrm>
        </p:grpSpPr>
        <p:sp>
          <p:nvSpPr>
            <p:cNvPr name="Freeform 17" id="17"/>
            <p:cNvSpPr/>
            <p:nvPr/>
          </p:nvSpPr>
          <p:spPr>
            <a:xfrm flipH="false" flipV="false" rot="0">
              <a:off x="0" y="0"/>
              <a:ext cx="2024126" cy="3114167"/>
            </a:xfrm>
            <a:custGeom>
              <a:avLst/>
              <a:gdLst/>
              <a:ahLst/>
              <a:cxnLst/>
              <a:rect r="r" b="b" t="t" l="l"/>
              <a:pathLst>
                <a:path h="3114167" w="2024126">
                  <a:moveTo>
                    <a:pt x="0" y="0"/>
                  </a:moveTo>
                  <a:lnTo>
                    <a:pt x="2024126" y="0"/>
                  </a:lnTo>
                  <a:lnTo>
                    <a:pt x="2024126" y="3114167"/>
                  </a:lnTo>
                  <a:lnTo>
                    <a:pt x="0" y="3114167"/>
                  </a:lnTo>
                  <a:lnTo>
                    <a:pt x="0" y="0"/>
                  </a:lnTo>
                  <a:close/>
                </a:path>
              </a:pathLst>
            </a:custGeom>
            <a:blipFill>
              <a:blip r:embed="rId9"/>
              <a:stretch>
                <a:fillRect l="-112" t="0" r="-114" b="1"/>
              </a:stretch>
            </a:blipFill>
          </p:spPr>
        </p:sp>
      </p:grpSp>
      <p:sp>
        <p:nvSpPr>
          <p:cNvPr name="Freeform 18" id="18"/>
          <p:cNvSpPr/>
          <p:nvPr/>
        </p:nvSpPr>
        <p:spPr>
          <a:xfrm flipH="false" flipV="false" rot="0">
            <a:off x="5620645" y="5351095"/>
            <a:ext cx="3819072" cy="3907205"/>
          </a:xfrm>
          <a:custGeom>
            <a:avLst/>
            <a:gdLst/>
            <a:ahLst/>
            <a:cxnLst/>
            <a:rect r="r" b="b" t="t" l="l"/>
            <a:pathLst>
              <a:path h="3907205" w="3819072">
                <a:moveTo>
                  <a:pt x="0" y="0"/>
                </a:moveTo>
                <a:lnTo>
                  <a:pt x="3819073" y="0"/>
                </a:lnTo>
                <a:lnTo>
                  <a:pt x="3819073" y="3907205"/>
                </a:lnTo>
                <a:lnTo>
                  <a:pt x="0" y="3907205"/>
                </a:lnTo>
                <a:lnTo>
                  <a:pt x="0" y="0"/>
                </a:lnTo>
                <a:close/>
              </a:path>
            </a:pathLst>
          </a:custGeom>
          <a:blipFill>
            <a:blip r:embed="rId10"/>
            <a:stretch>
              <a:fillRect l="-7602" t="-114418" r="-18586" b="-53626"/>
            </a:stretch>
          </a:blipFill>
        </p:spPr>
      </p:sp>
      <p:sp>
        <p:nvSpPr>
          <p:cNvPr name="Freeform 19" id="19"/>
          <p:cNvSpPr/>
          <p:nvPr/>
        </p:nvSpPr>
        <p:spPr>
          <a:xfrm flipH="false" flipV="false" rot="0">
            <a:off x="9752428" y="5351095"/>
            <a:ext cx="3403157" cy="2423416"/>
          </a:xfrm>
          <a:custGeom>
            <a:avLst/>
            <a:gdLst/>
            <a:ahLst/>
            <a:cxnLst/>
            <a:rect r="r" b="b" t="t" l="l"/>
            <a:pathLst>
              <a:path h="2423416" w="3403157">
                <a:moveTo>
                  <a:pt x="0" y="0"/>
                </a:moveTo>
                <a:lnTo>
                  <a:pt x="3403157" y="0"/>
                </a:lnTo>
                <a:lnTo>
                  <a:pt x="3403157" y="2423416"/>
                </a:lnTo>
                <a:lnTo>
                  <a:pt x="0" y="2423416"/>
                </a:lnTo>
                <a:lnTo>
                  <a:pt x="0" y="0"/>
                </a:lnTo>
                <a:close/>
              </a:path>
            </a:pathLst>
          </a:custGeom>
          <a:blipFill>
            <a:blip r:embed="rId11"/>
            <a:stretch>
              <a:fillRect l="-5065" t="-112591" r="0" b="-108042"/>
            </a:stretch>
          </a:blipFill>
        </p:spPr>
      </p:sp>
      <p:sp>
        <p:nvSpPr>
          <p:cNvPr name="Freeform 20" id="20"/>
          <p:cNvSpPr/>
          <p:nvPr/>
        </p:nvSpPr>
        <p:spPr>
          <a:xfrm flipH="false" flipV="false" rot="0">
            <a:off x="13468295" y="4490896"/>
            <a:ext cx="3260070" cy="3264598"/>
          </a:xfrm>
          <a:custGeom>
            <a:avLst/>
            <a:gdLst/>
            <a:ahLst/>
            <a:cxnLst/>
            <a:rect r="r" b="b" t="t" l="l"/>
            <a:pathLst>
              <a:path h="3264598" w="3260070">
                <a:moveTo>
                  <a:pt x="0" y="0"/>
                </a:moveTo>
                <a:lnTo>
                  <a:pt x="3260070" y="0"/>
                </a:lnTo>
                <a:lnTo>
                  <a:pt x="3260070" y="3264598"/>
                </a:lnTo>
                <a:lnTo>
                  <a:pt x="0" y="3264598"/>
                </a:lnTo>
                <a:lnTo>
                  <a:pt x="0" y="0"/>
                </a:lnTo>
                <a:close/>
              </a:path>
            </a:pathLst>
          </a:custGeom>
          <a:blipFill>
            <a:blip r:embed="rId12"/>
            <a:stretch>
              <a:fillRect l="0" t="-61541" r="-12931" b="-83537"/>
            </a:stretch>
          </a:blipFill>
        </p:spPr>
      </p:sp>
      <p:sp>
        <p:nvSpPr>
          <p:cNvPr name="Freeform 21" id="21"/>
          <p:cNvSpPr/>
          <p:nvPr/>
        </p:nvSpPr>
        <p:spPr>
          <a:xfrm flipH="false" flipV="false" rot="0">
            <a:off x="13471467" y="1816608"/>
            <a:ext cx="3253727" cy="2330129"/>
          </a:xfrm>
          <a:custGeom>
            <a:avLst/>
            <a:gdLst/>
            <a:ahLst/>
            <a:cxnLst/>
            <a:rect r="r" b="b" t="t" l="l"/>
            <a:pathLst>
              <a:path h="2330129" w="3253727">
                <a:moveTo>
                  <a:pt x="0" y="0"/>
                </a:moveTo>
                <a:lnTo>
                  <a:pt x="3253727" y="0"/>
                </a:lnTo>
                <a:lnTo>
                  <a:pt x="3253727" y="2330128"/>
                </a:lnTo>
                <a:lnTo>
                  <a:pt x="0" y="2330128"/>
                </a:lnTo>
                <a:lnTo>
                  <a:pt x="0" y="0"/>
                </a:lnTo>
                <a:close/>
              </a:path>
            </a:pathLst>
          </a:custGeom>
          <a:blipFill>
            <a:blip r:embed="rId13"/>
            <a:stretch>
              <a:fillRect l="0" t="-100574" r="0" b="-102881"/>
            </a:stretch>
          </a:blipFill>
        </p:spPr>
      </p:sp>
      <p:sp>
        <p:nvSpPr>
          <p:cNvPr name="TextBox 22" id="22"/>
          <p:cNvSpPr txBox="true"/>
          <p:nvPr/>
        </p:nvSpPr>
        <p:spPr>
          <a:xfrm rot="0">
            <a:off x="706907" y="3239138"/>
            <a:ext cx="3626215" cy="3608681"/>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Reusable bags made from old clothes are promoted within the school as alternatives to plastic carry bags. Students also take this initiative to the nearby santhe (market), encouraging customers to use reusable bags instead of plastic carry bags.</a:t>
            </a:r>
          </a:p>
        </p:txBody>
      </p:sp>
      <p:sp>
        <p:nvSpPr>
          <p:cNvPr name="TextBox 23" id="23"/>
          <p:cNvSpPr txBox="true"/>
          <p:nvPr/>
        </p:nvSpPr>
        <p:spPr>
          <a:xfrm rot="0">
            <a:off x="706907" y="1189615"/>
            <a:ext cx="3887867" cy="1948104"/>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Farmers’ Market at GKVK Campus</a:t>
            </a:r>
          </a:p>
        </p:txBody>
      </p:sp>
      <p:sp>
        <p:nvSpPr>
          <p:cNvPr name="TextBox 24" id="24"/>
          <p:cNvSpPr txBox="true"/>
          <p:nvPr/>
        </p:nvSpPr>
        <p:spPr>
          <a:xfrm rot="0">
            <a:off x="9891399" y="7937939"/>
            <a:ext cx="7153792" cy="1217360"/>
          </a:xfrm>
          <a:prstGeom prst="rect">
            <a:avLst/>
          </a:prstGeom>
        </p:spPr>
        <p:txBody>
          <a:bodyPr anchor="t" rtlCol="false" tIns="0" lIns="0" bIns="0" rIns="0">
            <a:spAutoFit/>
          </a:bodyPr>
          <a:lstStyle/>
          <a:p>
            <a:pPr algn="l">
              <a:lnSpc>
                <a:spcPts val="3257"/>
              </a:lnSpc>
            </a:pPr>
            <a:r>
              <a:rPr lang="en-US" sz="2327">
                <a:solidFill>
                  <a:srgbClr val="000000"/>
                </a:solidFill>
                <a:latin typeface="Times New Roman"/>
                <a:ea typeface="Times New Roman"/>
                <a:cs typeface="Times New Roman"/>
                <a:sym typeface="Times New Roman"/>
              </a:rPr>
              <a:t>Students distributed </a:t>
            </a:r>
            <a:r>
              <a:rPr lang="en-US" sz="2327">
                <a:solidFill>
                  <a:srgbClr val="E5243B"/>
                </a:solidFill>
                <a:latin typeface="Times New Roman"/>
                <a:ea typeface="Times New Roman"/>
                <a:cs typeface="Times New Roman"/>
                <a:sym typeface="Times New Roman"/>
              </a:rPr>
              <a:t>1,000 paper bags and 55 cloth bags</a:t>
            </a:r>
            <a:r>
              <a:rPr lang="en-US" sz="2327">
                <a:solidFill>
                  <a:srgbClr val="000000"/>
                </a:solidFill>
                <a:latin typeface="Times New Roman"/>
                <a:ea typeface="Times New Roman"/>
                <a:cs typeface="Times New Roman"/>
                <a:sym typeface="Times New Roman"/>
              </a:rPr>
              <a:t>, encouraging market visitors to use paper bags as an alternative to plastic carry bags.</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CB6CE6"/>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355850" y="857250"/>
            <a:ext cx="12302547" cy="649538"/>
          </a:xfrm>
          <a:prstGeom prst="rect">
            <a:avLst/>
          </a:prstGeom>
        </p:spPr>
        <p:txBody>
          <a:bodyPr anchor="t" rtlCol="false" tIns="0" lIns="0" bIns="0" rIns="0">
            <a:spAutoFit/>
          </a:bodyPr>
          <a:lstStyle/>
          <a:p>
            <a:pPr algn="l">
              <a:lnSpc>
                <a:spcPts val="4759"/>
              </a:lnSpc>
            </a:pPr>
            <a:r>
              <a:rPr lang="en-US" sz="3399" b="true">
                <a:solidFill>
                  <a:srgbClr val="000000"/>
                </a:solidFill>
                <a:latin typeface="Times New Roman Bold"/>
                <a:ea typeface="Times New Roman Bold"/>
                <a:cs typeface="Times New Roman Bold"/>
                <a:sym typeface="Times New Roman Bold"/>
              </a:rPr>
              <a:t>World Environment Day Initiative- E-Waste Collection at Campus</a:t>
            </a:r>
          </a:p>
        </p:txBody>
      </p:sp>
      <p:grpSp>
        <p:nvGrpSpPr>
          <p:cNvPr name="Group 6" id="6"/>
          <p:cNvGrpSpPr/>
          <p:nvPr/>
        </p:nvGrpSpPr>
        <p:grpSpPr>
          <a:xfrm rot="0">
            <a:off x="17153449" y="-8220"/>
            <a:ext cx="1134551" cy="1293781"/>
            <a:chOff x="0" y="0"/>
            <a:chExt cx="1512735" cy="1725041"/>
          </a:xfrm>
        </p:grpSpPr>
        <p:sp>
          <p:nvSpPr>
            <p:cNvPr name="Freeform 7" id="7"/>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8" id="8"/>
          <p:cNvGrpSpPr/>
          <p:nvPr/>
        </p:nvGrpSpPr>
        <p:grpSpPr>
          <a:xfrm rot="0">
            <a:off x="12192000" y="1911620"/>
            <a:ext cx="4228386" cy="5955897"/>
            <a:chOff x="0" y="0"/>
            <a:chExt cx="5637848" cy="7941196"/>
          </a:xfrm>
        </p:grpSpPr>
        <p:sp>
          <p:nvSpPr>
            <p:cNvPr name="Freeform 9" id="9"/>
            <p:cNvSpPr/>
            <p:nvPr/>
          </p:nvSpPr>
          <p:spPr>
            <a:xfrm flipH="false" flipV="false" rot="0">
              <a:off x="0" y="0"/>
              <a:ext cx="5637784" cy="7941183"/>
            </a:xfrm>
            <a:custGeom>
              <a:avLst/>
              <a:gdLst/>
              <a:ahLst/>
              <a:cxnLst/>
              <a:rect r="r" b="b" t="t" l="l"/>
              <a:pathLst>
                <a:path h="7941183" w="5637784">
                  <a:moveTo>
                    <a:pt x="0" y="0"/>
                  </a:moveTo>
                  <a:lnTo>
                    <a:pt x="5637784" y="0"/>
                  </a:lnTo>
                  <a:lnTo>
                    <a:pt x="5637784" y="7941183"/>
                  </a:lnTo>
                  <a:lnTo>
                    <a:pt x="0" y="7941183"/>
                  </a:lnTo>
                  <a:lnTo>
                    <a:pt x="0" y="0"/>
                  </a:lnTo>
                  <a:close/>
                </a:path>
              </a:pathLst>
            </a:custGeom>
            <a:blipFill>
              <a:blip r:embed="rId5"/>
              <a:stretch>
                <a:fillRect l="0" t="0" r="-1" b="0"/>
              </a:stretch>
            </a:blipFill>
          </p:spPr>
        </p:sp>
      </p:grpSp>
      <p:grpSp>
        <p:nvGrpSpPr>
          <p:cNvPr name="Group 10" id="10"/>
          <p:cNvGrpSpPr/>
          <p:nvPr/>
        </p:nvGrpSpPr>
        <p:grpSpPr>
          <a:xfrm rot="0">
            <a:off x="1161698" y="7168267"/>
            <a:ext cx="4194153" cy="2684259"/>
            <a:chOff x="0" y="0"/>
            <a:chExt cx="5592204" cy="3579012"/>
          </a:xfrm>
        </p:grpSpPr>
        <p:sp>
          <p:nvSpPr>
            <p:cNvPr name="Freeform 11" id="11"/>
            <p:cNvSpPr/>
            <p:nvPr/>
          </p:nvSpPr>
          <p:spPr>
            <a:xfrm flipH="false" flipV="false" rot="0">
              <a:off x="0" y="0"/>
              <a:ext cx="5592191" cy="3578987"/>
            </a:xfrm>
            <a:custGeom>
              <a:avLst/>
              <a:gdLst/>
              <a:ahLst/>
              <a:cxnLst/>
              <a:rect r="r" b="b" t="t" l="l"/>
              <a:pathLst>
                <a:path h="3578987" w="5592191">
                  <a:moveTo>
                    <a:pt x="0" y="0"/>
                  </a:moveTo>
                  <a:lnTo>
                    <a:pt x="5592191" y="0"/>
                  </a:lnTo>
                  <a:lnTo>
                    <a:pt x="5592191" y="3578987"/>
                  </a:lnTo>
                  <a:lnTo>
                    <a:pt x="0" y="3578987"/>
                  </a:lnTo>
                  <a:lnTo>
                    <a:pt x="0" y="0"/>
                  </a:lnTo>
                  <a:close/>
                </a:path>
              </a:pathLst>
            </a:custGeom>
            <a:blipFill>
              <a:blip r:embed="rId6"/>
              <a:stretch>
                <a:fillRect l="-96" t="0" r="-97" b="0"/>
              </a:stretch>
            </a:blipFill>
          </p:spPr>
        </p:sp>
      </p:grpSp>
      <p:sp>
        <p:nvSpPr>
          <p:cNvPr name="TextBox 12" id="12"/>
          <p:cNvSpPr txBox="true"/>
          <p:nvPr/>
        </p:nvSpPr>
        <p:spPr>
          <a:xfrm rot="0">
            <a:off x="706907" y="3343027"/>
            <a:ext cx="3626215" cy="3825240"/>
          </a:xfrm>
          <a:prstGeom prst="rect">
            <a:avLst/>
          </a:prstGeom>
        </p:spPr>
        <p:txBody>
          <a:bodyPr anchor="t" rtlCol="false" tIns="0" lIns="0" bIns="0" rIns="0">
            <a:spAutoFit/>
          </a:bodyPr>
          <a:lstStyle/>
          <a:p>
            <a:pPr algn="l">
              <a:lnSpc>
                <a:spcPts val="3359"/>
              </a:lnSpc>
            </a:pPr>
            <a:r>
              <a:rPr lang="en-US" sz="2399">
                <a:solidFill>
                  <a:srgbClr val="000000"/>
                </a:solidFill>
                <a:latin typeface="Times New Roman"/>
                <a:ea typeface="Times New Roman"/>
                <a:cs typeface="Times New Roman"/>
                <a:sym typeface="Times New Roman"/>
              </a:rPr>
              <a:t>The initiative aimed to encourage the school community to recognise the importance of collecting electronic waste separately to promote responsible electronic waste management and environmental awareness.</a:t>
            </a:r>
          </a:p>
        </p:txBody>
      </p:sp>
      <p:sp>
        <p:nvSpPr>
          <p:cNvPr name="TextBox 13" id="13"/>
          <p:cNvSpPr txBox="true"/>
          <p:nvPr/>
        </p:nvSpPr>
        <p:spPr>
          <a:xfrm rot="0">
            <a:off x="706907" y="1189615"/>
            <a:ext cx="3887867" cy="1948186"/>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E-Waste Collection Drive</a:t>
            </a:r>
          </a:p>
        </p:txBody>
      </p:sp>
      <p:sp>
        <p:nvSpPr>
          <p:cNvPr name="TextBox 14" id="14"/>
          <p:cNvSpPr txBox="true"/>
          <p:nvPr/>
        </p:nvSpPr>
        <p:spPr>
          <a:xfrm rot="0">
            <a:off x="5539483" y="7720517"/>
            <a:ext cx="12181237" cy="2075183"/>
          </a:xfrm>
          <a:prstGeom prst="rect">
            <a:avLst/>
          </a:prstGeom>
        </p:spPr>
        <p:txBody>
          <a:bodyPr anchor="t" rtlCol="false" tIns="0" lIns="0" bIns="0" rIns="0">
            <a:spAutoFit/>
          </a:bodyPr>
          <a:lstStyle/>
          <a:p>
            <a:pPr algn="l">
              <a:lnSpc>
                <a:spcPts val="3220"/>
              </a:lnSpc>
            </a:pPr>
          </a:p>
          <a:p>
            <a:pPr algn="l">
              <a:lnSpc>
                <a:spcPts val="3220"/>
              </a:lnSpc>
            </a:pPr>
            <a:r>
              <a:rPr lang="en-US" sz="2300">
                <a:solidFill>
                  <a:srgbClr val="000000"/>
                </a:solidFill>
                <a:latin typeface="Times New Roman"/>
                <a:ea typeface="Times New Roman"/>
                <a:cs typeface="Times New Roman"/>
                <a:sym typeface="Times New Roman"/>
              </a:rPr>
              <a:t>Through the collection drive, the team collected </a:t>
            </a:r>
            <a:r>
              <a:rPr lang="en-US" sz="2300" b="true">
                <a:solidFill>
                  <a:srgbClr val="FF3A21"/>
                </a:solidFill>
                <a:latin typeface="Times New Roman Bold"/>
                <a:ea typeface="Times New Roman Bold"/>
                <a:cs typeface="Times New Roman Bold"/>
                <a:sym typeface="Times New Roman Bold"/>
              </a:rPr>
              <a:t>72 kilograms of e-waste.</a:t>
            </a:r>
          </a:p>
          <a:p>
            <a:pPr algn="l">
              <a:lnSpc>
                <a:spcPts val="3220"/>
              </a:lnSpc>
            </a:pPr>
            <a:r>
              <a:rPr lang="en-US" sz="2300">
                <a:solidFill>
                  <a:srgbClr val="000000"/>
                </a:solidFill>
                <a:latin typeface="Times New Roman"/>
                <a:ea typeface="Times New Roman"/>
                <a:cs typeface="Times New Roman"/>
                <a:sym typeface="Times New Roman"/>
              </a:rPr>
              <a:t>The drive provided students with an opportunity to take part in a practical sustainability activity and contribute to a collective effort towards responsible waste management.</a:t>
            </a:r>
          </a:p>
          <a:p>
            <a:pPr algn="l">
              <a:lnSpc>
                <a:spcPts val="3220"/>
              </a:lnSpc>
            </a:pPr>
          </a:p>
        </p:txBody>
      </p:sp>
      <p:grpSp>
        <p:nvGrpSpPr>
          <p:cNvPr name="Group 15" id="15"/>
          <p:cNvGrpSpPr/>
          <p:nvPr/>
        </p:nvGrpSpPr>
        <p:grpSpPr>
          <a:xfrm rot="0">
            <a:off x="6425260" y="1864633"/>
            <a:ext cx="5109562" cy="6049870"/>
            <a:chOff x="0" y="0"/>
            <a:chExt cx="6812750" cy="8066494"/>
          </a:xfrm>
        </p:grpSpPr>
        <p:sp>
          <p:nvSpPr>
            <p:cNvPr name="Freeform 16" id="16"/>
            <p:cNvSpPr/>
            <p:nvPr/>
          </p:nvSpPr>
          <p:spPr>
            <a:xfrm flipH="false" flipV="false" rot="0">
              <a:off x="0" y="0"/>
              <a:ext cx="6812788" cy="8066532"/>
            </a:xfrm>
            <a:custGeom>
              <a:avLst/>
              <a:gdLst/>
              <a:ahLst/>
              <a:cxnLst/>
              <a:rect r="r" b="b" t="t" l="l"/>
              <a:pathLst>
                <a:path h="8066532" w="6812788">
                  <a:moveTo>
                    <a:pt x="0" y="0"/>
                  </a:moveTo>
                  <a:lnTo>
                    <a:pt x="6812788" y="0"/>
                  </a:lnTo>
                  <a:lnTo>
                    <a:pt x="6812788" y="8066532"/>
                  </a:lnTo>
                  <a:lnTo>
                    <a:pt x="0" y="8066532"/>
                  </a:lnTo>
                  <a:lnTo>
                    <a:pt x="0" y="0"/>
                  </a:lnTo>
                  <a:close/>
                </a:path>
              </a:pathLst>
            </a:custGeom>
            <a:blipFill>
              <a:blip r:embed="rId7"/>
              <a:stretch>
                <a:fillRect l="0" t="-21993" r="0" b="-28152"/>
              </a:stretch>
            </a:blipFill>
          </p:spPr>
        </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grpSp>
        <p:nvGrpSpPr>
          <p:cNvPr name="Group 2" id="2"/>
          <p:cNvGrpSpPr/>
          <p:nvPr/>
        </p:nvGrpSpPr>
        <p:grpSpPr>
          <a:xfrm rot="0">
            <a:off x="5456939" y="1028700"/>
            <a:ext cx="12233481" cy="8497186"/>
            <a:chOff x="0" y="0"/>
            <a:chExt cx="16311308" cy="11329581"/>
          </a:xfrm>
        </p:grpSpPr>
        <p:sp>
          <p:nvSpPr>
            <p:cNvPr name="Freeform 3" id="3"/>
            <p:cNvSpPr/>
            <p:nvPr/>
          </p:nvSpPr>
          <p:spPr>
            <a:xfrm flipH="false" flipV="false" rot="0">
              <a:off x="0" y="0"/>
              <a:ext cx="16311372" cy="11329543"/>
            </a:xfrm>
            <a:custGeom>
              <a:avLst/>
              <a:gdLst/>
              <a:ahLst/>
              <a:cxnLst/>
              <a:rect r="r" b="b" t="t" l="l"/>
              <a:pathLst>
                <a:path h="11329543" w="16311372">
                  <a:moveTo>
                    <a:pt x="15839567" y="11329543"/>
                  </a:moveTo>
                  <a:lnTo>
                    <a:pt x="471805" y="11329543"/>
                  </a:lnTo>
                  <a:cubicBezTo>
                    <a:pt x="211836" y="11329543"/>
                    <a:pt x="0" y="11117707"/>
                    <a:pt x="0" y="10857738"/>
                  </a:cubicBezTo>
                  <a:lnTo>
                    <a:pt x="0" y="471805"/>
                  </a:lnTo>
                  <a:cubicBezTo>
                    <a:pt x="0" y="211836"/>
                    <a:pt x="211836" y="0"/>
                    <a:pt x="471805" y="0"/>
                  </a:cubicBezTo>
                  <a:lnTo>
                    <a:pt x="15839567" y="0"/>
                  </a:lnTo>
                  <a:cubicBezTo>
                    <a:pt x="16099535" y="0"/>
                    <a:pt x="16311372" y="211836"/>
                    <a:pt x="16311372" y="471805"/>
                  </a:cubicBezTo>
                  <a:lnTo>
                    <a:pt x="16311372" y="10857738"/>
                  </a:lnTo>
                  <a:cubicBezTo>
                    <a:pt x="16311372" y="11117707"/>
                    <a:pt x="16099535" y="11329543"/>
                    <a:pt x="15839567" y="11329543"/>
                  </a:cubicBezTo>
                  <a:close/>
                </a:path>
              </a:pathLst>
            </a:custGeom>
            <a:solidFill>
              <a:srgbClr val="FFFFFF"/>
            </a:solidFill>
          </p:spPr>
        </p:sp>
      </p:grpSp>
      <p:grpSp>
        <p:nvGrpSpPr>
          <p:cNvPr name="Group 4" id="4"/>
          <p:cNvGrpSpPr/>
          <p:nvPr/>
        </p:nvGrpSpPr>
        <p:grpSpPr>
          <a:xfrm rot="0">
            <a:off x="5456939" y="642195"/>
            <a:ext cx="12233481" cy="2279466"/>
            <a:chOff x="0" y="0"/>
            <a:chExt cx="16311308" cy="3039288"/>
          </a:xfrm>
        </p:grpSpPr>
        <p:sp>
          <p:nvSpPr>
            <p:cNvPr name="Freeform 5" id="5"/>
            <p:cNvSpPr/>
            <p:nvPr/>
          </p:nvSpPr>
          <p:spPr>
            <a:xfrm flipH="false" flipV="false" rot="0">
              <a:off x="0" y="0"/>
              <a:ext cx="16311372" cy="3039237"/>
            </a:xfrm>
            <a:custGeom>
              <a:avLst/>
              <a:gdLst/>
              <a:ahLst/>
              <a:cxnLst/>
              <a:rect r="r" b="b" t="t" l="l"/>
              <a:pathLst>
                <a:path h="3039237" w="16311372">
                  <a:moveTo>
                    <a:pt x="15839567" y="3039237"/>
                  </a:moveTo>
                  <a:lnTo>
                    <a:pt x="471805" y="3039237"/>
                  </a:lnTo>
                  <a:cubicBezTo>
                    <a:pt x="211836" y="3039237"/>
                    <a:pt x="0" y="2827401"/>
                    <a:pt x="0" y="2567432"/>
                  </a:cubicBezTo>
                  <a:lnTo>
                    <a:pt x="0" y="471805"/>
                  </a:lnTo>
                  <a:cubicBezTo>
                    <a:pt x="0" y="211836"/>
                    <a:pt x="211836" y="0"/>
                    <a:pt x="471805" y="0"/>
                  </a:cubicBezTo>
                  <a:lnTo>
                    <a:pt x="15839567" y="0"/>
                  </a:lnTo>
                  <a:cubicBezTo>
                    <a:pt x="16099535" y="0"/>
                    <a:pt x="16311372" y="211836"/>
                    <a:pt x="16311372" y="471805"/>
                  </a:cubicBezTo>
                  <a:lnTo>
                    <a:pt x="16311372" y="2567432"/>
                  </a:lnTo>
                  <a:cubicBezTo>
                    <a:pt x="16311372" y="2827401"/>
                    <a:pt x="16099535" y="3039237"/>
                    <a:pt x="15839567" y="3039237"/>
                  </a:cubicBezTo>
                  <a:close/>
                </a:path>
              </a:pathLst>
            </a:custGeom>
            <a:solidFill>
              <a:srgbClr val="26BDE2"/>
            </a:solidFill>
          </p:spPr>
        </p:sp>
      </p:grpSp>
      <p:grpSp>
        <p:nvGrpSpPr>
          <p:cNvPr name="Group 6" id="6"/>
          <p:cNvGrpSpPr/>
          <p:nvPr/>
        </p:nvGrpSpPr>
        <p:grpSpPr>
          <a:xfrm rot="0">
            <a:off x="-278340" y="642195"/>
            <a:ext cx="5109562" cy="8883691"/>
            <a:chOff x="0" y="0"/>
            <a:chExt cx="6812750" cy="11844922"/>
          </a:xfrm>
        </p:grpSpPr>
        <p:sp>
          <p:nvSpPr>
            <p:cNvPr name="Freeform 7" id="7"/>
            <p:cNvSpPr/>
            <p:nvPr/>
          </p:nvSpPr>
          <p:spPr>
            <a:xfrm flipH="false" flipV="false" rot="0">
              <a:off x="0" y="0"/>
              <a:ext cx="6812788" cy="11844910"/>
            </a:xfrm>
            <a:custGeom>
              <a:avLst/>
              <a:gdLst/>
              <a:ahLst/>
              <a:cxnLst/>
              <a:rect r="r" b="b" t="t" l="l"/>
              <a:pathLst>
                <a:path h="11844910" w="6812788">
                  <a:moveTo>
                    <a:pt x="6340983" y="11844909"/>
                  </a:moveTo>
                  <a:lnTo>
                    <a:pt x="471805" y="11844909"/>
                  </a:lnTo>
                  <a:cubicBezTo>
                    <a:pt x="211836" y="11844909"/>
                    <a:pt x="0" y="11633073"/>
                    <a:pt x="0" y="11373104"/>
                  </a:cubicBezTo>
                  <a:lnTo>
                    <a:pt x="0" y="471805"/>
                  </a:lnTo>
                  <a:cubicBezTo>
                    <a:pt x="0" y="211836"/>
                    <a:pt x="211836" y="0"/>
                    <a:pt x="471805" y="0"/>
                  </a:cubicBezTo>
                  <a:lnTo>
                    <a:pt x="6340983" y="0"/>
                  </a:lnTo>
                  <a:cubicBezTo>
                    <a:pt x="6600952" y="0"/>
                    <a:pt x="6812788" y="211836"/>
                    <a:pt x="6812788" y="471805"/>
                  </a:cubicBezTo>
                  <a:lnTo>
                    <a:pt x="6812788" y="11373104"/>
                  </a:lnTo>
                  <a:cubicBezTo>
                    <a:pt x="6812788" y="11633073"/>
                    <a:pt x="6600952" y="11844910"/>
                    <a:pt x="6340983" y="11844910"/>
                  </a:cubicBezTo>
                  <a:close/>
                </a:path>
              </a:pathLst>
            </a:custGeom>
            <a:solidFill>
              <a:srgbClr val="FFD23F"/>
            </a:solidFill>
          </p:spPr>
        </p:sp>
      </p:grpSp>
      <p:sp>
        <p:nvSpPr>
          <p:cNvPr name="Freeform 8" id="8"/>
          <p:cNvSpPr/>
          <p:nvPr/>
        </p:nvSpPr>
        <p:spPr>
          <a:xfrm flipH="false" flipV="false" rot="0">
            <a:off x="17259300" y="4881848"/>
            <a:ext cx="523303" cy="523303"/>
          </a:xfrm>
          <a:custGeom>
            <a:avLst/>
            <a:gdLst/>
            <a:ahLst/>
            <a:cxnLst/>
            <a:rect r="r" b="b" t="t" l="l"/>
            <a:pathLst>
              <a:path h="523303" w="523303">
                <a:moveTo>
                  <a:pt x="0" y="0"/>
                </a:moveTo>
                <a:lnTo>
                  <a:pt x="523304" y="0"/>
                </a:lnTo>
                <a:lnTo>
                  <a:pt x="523304"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278340" y="1028700"/>
            <a:ext cx="4865199" cy="8229600"/>
            <a:chOff x="0" y="0"/>
            <a:chExt cx="6486931" cy="10972800"/>
          </a:xfrm>
        </p:grpSpPr>
        <p:sp>
          <p:nvSpPr>
            <p:cNvPr name="Freeform 10" id="10"/>
            <p:cNvSpPr/>
            <p:nvPr/>
          </p:nvSpPr>
          <p:spPr>
            <a:xfrm flipH="false" flipV="false" rot="0">
              <a:off x="0" y="0"/>
              <a:ext cx="6486906" cy="10972800"/>
            </a:xfrm>
            <a:custGeom>
              <a:avLst/>
              <a:gdLst/>
              <a:ahLst/>
              <a:cxnLst/>
              <a:rect r="r" b="b" t="t" l="l"/>
              <a:pathLst>
                <a:path h="10972800" w="6486906">
                  <a:moveTo>
                    <a:pt x="0" y="0"/>
                  </a:moveTo>
                  <a:lnTo>
                    <a:pt x="6486906" y="0"/>
                  </a:lnTo>
                  <a:lnTo>
                    <a:pt x="6486906" y="10972800"/>
                  </a:lnTo>
                  <a:lnTo>
                    <a:pt x="0" y="10972800"/>
                  </a:lnTo>
                  <a:lnTo>
                    <a:pt x="0" y="0"/>
                  </a:lnTo>
                  <a:close/>
                </a:path>
              </a:pathLst>
            </a:custGeom>
            <a:blipFill>
              <a:blip r:embed="rId4"/>
              <a:stretch>
                <a:fillRect l="0" t="-2677" r="0" b="-2677"/>
              </a:stretch>
            </a:blipFill>
          </p:spPr>
        </p:sp>
      </p:grpSp>
      <p:grpSp>
        <p:nvGrpSpPr>
          <p:cNvPr name="Group 11" id="11"/>
          <p:cNvGrpSpPr/>
          <p:nvPr/>
        </p:nvGrpSpPr>
        <p:grpSpPr>
          <a:xfrm rot="0">
            <a:off x="14124422" y="6394571"/>
            <a:ext cx="2590724" cy="2590724"/>
            <a:chOff x="0" y="0"/>
            <a:chExt cx="3454298" cy="3454298"/>
          </a:xfrm>
        </p:grpSpPr>
        <p:sp>
          <p:nvSpPr>
            <p:cNvPr name="Freeform 12" id="12"/>
            <p:cNvSpPr/>
            <p:nvPr/>
          </p:nvSpPr>
          <p:spPr>
            <a:xfrm flipH="false" flipV="false" rot="0">
              <a:off x="0" y="0"/>
              <a:ext cx="3454273" cy="3454273"/>
            </a:xfrm>
            <a:custGeom>
              <a:avLst/>
              <a:gdLst/>
              <a:ahLst/>
              <a:cxnLst/>
              <a:rect r="r" b="b" t="t" l="l"/>
              <a:pathLst>
                <a:path h="3454273" w="3454273">
                  <a:moveTo>
                    <a:pt x="0" y="0"/>
                  </a:moveTo>
                  <a:lnTo>
                    <a:pt x="3454273" y="0"/>
                  </a:lnTo>
                  <a:lnTo>
                    <a:pt x="3454273" y="3454273"/>
                  </a:lnTo>
                  <a:lnTo>
                    <a:pt x="0" y="3454273"/>
                  </a:lnTo>
                  <a:lnTo>
                    <a:pt x="0" y="0"/>
                  </a:lnTo>
                  <a:close/>
                </a:path>
              </a:pathLst>
            </a:custGeom>
            <a:blipFill>
              <a:blip r:embed="rId5"/>
              <a:stretch>
                <a:fillRect l="0" t="0" r="0" b="0"/>
              </a:stretch>
            </a:blipFill>
          </p:spPr>
        </p:sp>
      </p:grpSp>
      <p:sp>
        <p:nvSpPr>
          <p:cNvPr name="TextBox 13" id="13"/>
          <p:cNvSpPr txBox="true"/>
          <p:nvPr/>
        </p:nvSpPr>
        <p:spPr>
          <a:xfrm rot="0">
            <a:off x="6432223" y="3409921"/>
            <a:ext cx="10282914" cy="2810513"/>
          </a:xfrm>
          <a:prstGeom prst="rect">
            <a:avLst/>
          </a:prstGeom>
        </p:spPr>
        <p:txBody>
          <a:bodyPr anchor="t" rtlCol="false" tIns="0" lIns="0" bIns="0" rIns="0">
            <a:spAutoFit/>
          </a:bodyPr>
          <a:lstStyle/>
          <a:p>
            <a:pPr algn="l">
              <a:lnSpc>
                <a:spcPts val="3638"/>
              </a:lnSpc>
            </a:pPr>
            <a:r>
              <a:rPr lang="en-US" sz="2598">
                <a:solidFill>
                  <a:srgbClr val="000000"/>
                </a:solidFill>
                <a:latin typeface="Times New Roman"/>
                <a:ea typeface="Times New Roman"/>
                <a:cs typeface="Times New Roman"/>
                <a:sym typeface="Times New Roman"/>
              </a:rPr>
              <a:t>Rooted in SDG 12 – Responsible Consumption and Production, Waste Adventure transformed learning into action through student speeches, creative DIY projects using recycled materials, and informative charts on responsible waste management. The activity encouraged students to reduce, reuse, and repurpose, showing how small, thoughtful choices can create meaningful change.</a:t>
            </a:r>
          </a:p>
        </p:txBody>
      </p:sp>
      <p:sp>
        <p:nvSpPr>
          <p:cNvPr name="TextBox 14" id="14"/>
          <p:cNvSpPr txBox="true"/>
          <p:nvPr/>
        </p:nvSpPr>
        <p:spPr>
          <a:xfrm rot="0">
            <a:off x="6168580" y="1244289"/>
            <a:ext cx="10971676" cy="865727"/>
          </a:xfrm>
          <a:prstGeom prst="rect">
            <a:avLst/>
          </a:prstGeom>
        </p:spPr>
        <p:txBody>
          <a:bodyPr anchor="t" rtlCol="false" tIns="0" lIns="0" bIns="0" rIns="0">
            <a:spAutoFit/>
          </a:bodyPr>
          <a:lstStyle/>
          <a:p>
            <a:pPr algn="l">
              <a:lnSpc>
                <a:spcPts val="6184"/>
              </a:lnSpc>
            </a:pPr>
            <a:r>
              <a:rPr lang="en-US" sz="4416" b="true">
                <a:solidFill>
                  <a:srgbClr val="000000"/>
                </a:solidFill>
                <a:latin typeface="Times New Roman Bold"/>
                <a:ea typeface="Times New Roman Bold"/>
                <a:cs typeface="Times New Roman Bold"/>
                <a:sym typeface="Times New Roman Bold"/>
              </a:rPr>
              <a:t>Waste Adventure at Vidyashilp Academy</a:t>
            </a:r>
          </a:p>
        </p:txBody>
      </p:sp>
      <p:sp>
        <p:nvSpPr>
          <p:cNvPr name="TextBox 15" id="15"/>
          <p:cNvSpPr txBox="true"/>
          <p:nvPr/>
        </p:nvSpPr>
        <p:spPr>
          <a:xfrm rot="0">
            <a:off x="6168580" y="7275214"/>
            <a:ext cx="7356538" cy="945794"/>
          </a:xfrm>
          <a:prstGeom prst="rect">
            <a:avLst/>
          </a:prstGeom>
        </p:spPr>
        <p:txBody>
          <a:bodyPr anchor="t" rtlCol="false" tIns="0" lIns="0" bIns="0" rIns="0">
            <a:spAutoFit/>
          </a:bodyPr>
          <a:lstStyle/>
          <a:p>
            <a:pPr algn="r">
              <a:lnSpc>
                <a:spcPts val="3519"/>
              </a:lnSpc>
            </a:pPr>
            <a:r>
              <a:rPr lang="en-US" sz="2513" b="true">
                <a:solidFill>
                  <a:srgbClr val="000000"/>
                </a:solidFill>
                <a:latin typeface="Times New Roman Bold"/>
                <a:ea typeface="Times New Roman Bold"/>
                <a:cs typeface="Times New Roman Bold"/>
                <a:sym typeface="Times New Roman Bold"/>
              </a:rPr>
              <a:t>Scan the QR code to watch the Waste Adventure video and see our students in action.</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grpSp>
        <p:nvGrpSpPr>
          <p:cNvPr name="Group 2" id="2"/>
          <p:cNvGrpSpPr/>
          <p:nvPr/>
        </p:nvGrpSpPr>
        <p:grpSpPr>
          <a:xfrm rot="0">
            <a:off x="8188155" y="1028700"/>
            <a:ext cx="9502266" cy="8497186"/>
            <a:chOff x="0" y="0"/>
            <a:chExt cx="12669688" cy="11329581"/>
          </a:xfrm>
        </p:grpSpPr>
        <p:sp>
          <p:nvSpPr>
            <p:cNvPr name="Freeform 3" id="3"/>
            <p:cNvSpPr/>
            <p:nvPr/>
          </p:nvSpPr>
          <p:spPr>
            <a:xfrm flipH="false" flipV="false" rot="0">
              <a:off x="0" y="0"/>
              <a:ext cx="12669751" cy="11329581"/>
            </a:xfrm>
            <a:custGeom>
              <a:avLst/>
              <a:gdLst/>
              <a:ahLst/>
              <a:cxnLst/>
              <a:rect r="r" b="b" t="t" l="l"/>
              <a:pathLst>
                <a:path h="11329581" w="12669751">
                  <a:moveTo>
                    <a:pt x="12303265" y="11329581"/>
                  </a:moveTo>
                  <a:lnTo>
                    <a:pt x="366471" y="11329581"/>
                  </a:lnTo>
                  <a:cubicBezTo>
                    <a:pt x="164542" y="11329581"/>
                    <a:pt x="0" y="11110857"/>
                    <a:pt x="0" y="10842435"/>
                  </a:cubicBezTo>
                  <a:lnTo>
                    <a:pt x="0" y="487146"/>
                  </a:lnTo>
                  <a:cubicBezTo>
                    <a:pt x="0" y="218724"/>
                    <a:pt x="164542" y="0"/>
                    <a:pt x="366471" y="0"/>
                  </a:cubicBezTo>
                  <a:lnTo>
                    <a:pt x="12303265" y="0"/>
                  </a:lnTo>
                  <a:cubicBezTo>
                    <a:pt x="12505194" y="0"/>
                    <a:pt x="12669751" y="218724"/>
                    <a:pt x="12669751" y="487146"/>
                  </a:cubicBezTo>
                  <a:lnTo>
                    <a:pt x="12669751" y="10842436"/>
                  </a:lnTo>
                  <a:cubicBezTo>
                    <a:pt x="12669751" y="11110857"/>
                    <a:pt x="12505194" y="11329581"/>
                    <a:pt x="12303265" y="11329581"/>
                  </a:cubicBezTo>
                  <a:close/>
                </a:path>
              </a:pathLst>
            </a:custGeom>
            <a:solidFill>
              <a:srgbClr val="FFFFFF"/>
            </a:solidFill>
          </p:spPr>
        </p:sp>
      </p:grpSp>
      <p:grpSp>
        <p:nvGrpSpPr>
          <p:cNvPr name="Group 4" id="4"/>
          <p:cNvGrpSpPr/>
          <p:nvPr/>
        </p:nvGrpSpPr>
        <p:grpSpPr>
          <a:xfrm rot="0">
            <a:off x="8188155" y="642195"/>
            <a:ext cx="9502266" cy="2264092"/>
            <a:chOff x="0" y="0"/>
            <a:chExt cx="12669688" cy="3018790"/>
          </a:xfrm>
        </p:grpSpPr>
        <p:sp>
          <p:nvSpPr>
            <p:cNvPr name="Freeform 5" id="5"/>
            <p:cNvSpPr/>
            <p:nvPr/>
          </p:nvSpPr>
          <p:spPr>
            <a:xfrm flipH="false" flipV="false" rot="0">
              <a:off x="0" y="0"/>
              <a:ext cx="12669751" cy="3018790"/>
            </a:xfrm>
            <a:custGeom>
              <a:avLst/>
              <a:gdLst/>
              <a:ahLst/>
              <a:cxnLst/>
              <a:rect r="r" b="b" t="t" l="l"/>
              <a:pathLst>
                <a:path h="3018790" w="12669751">
                  <a:moveTo>
                    <a:pt x="12303265" y="3018790"/>
                  </a:moveTo>
                  <a:lnTo>
                    <a:pt x="366471" y="3018790"/>
                  </a:lnTo>
                  <a:cubicBezTo>
                    <a:pt x="164542" y="3018790"/>
                    <a:pt x="0" y="2806954"/>
                    <a:pt x="0" y="2546985"/>
                  </a:cubicBezTo>
                  <a:lnTo>
                    <a:pt x="0" y="471805"/>
                  </a:lnTo>
                  <a:cubicBezTo>
                    <a:pt x="0" y="211836"/>
                    <a:pt x="164542" y="0"/>
                    <a:pt x="366471" y="0"/>
                  </a:cubicBezTo>
                  <a:lnTo>
                    <a:pt x="12303265" y="0"/>
                  </a:lnTo>
                  <a:cubicBezTo>
                    <a:pt x="12505194" y="0"/>
                    <a:pt x="12669751" y="211836"/>
                    <a:pt x="12669751" y="471805"/>
                  </a:cubicBezTo>
                  <a:lnTo>
                    <a:pt x="12669751" y="2546985"/>
                  </a:lnTo>
                  <a:cubicBezTo>
                    <a:pt x="12669751" y="2806954"/>
                    <a:pt x="12505194" y="3018790"/>
                    <a:pt x="12303265" y="3018790"/>
                  </a:cubicBezTo>
                  <a:close/>
                </a:path>
              </a:pathLst>
            </a:custGeom>
            <a:solidFill>
              <a:srgbClr val="26BDE2"/>
            </a:solidFill>
          </p:spPr>
        </p:sp>
      </p:grpSp>
      <p:grpSp>
        <p:nvGrpSpPr>
          <p:cNvPr name="Group 6" id="6"/>
          <p:cNvGrpSpPr/>
          <p:nvPr/>
        </p:nvGrpSpPr>
        <p:grpSpPr>
          <a:xfrm rot="0">
            <a:off x="-278340" y="642195"/>
            <a:ext cx="8178632" cy="8883691"/>
            <a:chOff x="0" y="0"/>
            <a:chExt cx="10904843" cy="11844922"/>
          </a:xfrm>
        </p:grpSpPr>
        <p:sp>
          <p:nvSpPr>
            <p:cNvPr name="Freeform 7" id="7"/>
            <p:cNvSpPr/>
            <p:nvPr/>
          </p:nvSpPr>
          <p:spPr>
            <a:xfrm flipH="false" flipV="false" rot="0">
              <a:off x="0" y="0"/>
              <a:ext cx="10904881" cy="11844910"/>
            </a:xfrm>
            <a:custGeom>
              <a:avLst/>
              <a:gdLst/>
              <a:ahLst/>
              <a:cxnLst/>
              <a:rect r="r" b="b" t="t" l="l"/>
              <a:pathLst>
                <a:path h="11844910" w="10904881">
                  <a:moveTo>
                    <a:pt x="10149708" y="11844909"/>
                  </a:moveTo>
                  <a:lnTo>
                    <a:pt x="755196" y="11844909"/>
                  </a:lnTo>
                  <a:cubicBezTo>
                    <a:pt x="339076" y="11844909"/>
                    <a:pt x="0" y="11633073"/>
                    <a:pt x="0" y="11373104"/>
                  </a:cubicBezTo>
                  <a:lnTo>
                    <a:pt x="0" y="471805"/>
                  </a:lnTo>
                  <a:cubicBezTo>
                    <a:pt x="0" y="211836"/>
                    <a:pt x="339076" y="0"/>
                    <a:pt x="755196" y="0"/>
                  </a:cubicBezTo>
                  <a:lnTo>
                    <a:pt x="10149708" y="0"/>
                  </a:lnTo>
                  <a:cubicBezTo>
                    <a:pt x="10565829" y="0"/>
                    <a:pt x="10904881" y="211836"/>
                    <a:pt x="10904881" y="471805"/>
                  </a:cubicBezTo>
                  <a:lnTo>
                    <a:pt x="10904881" y="11373104"/>
                  </a:lnTo>
                  <a:cubicBezTo>
                    <a:pt x="10904881" y="11633073"/>
                    <a:pt x="10565829" y="11844910"/>
                    <a:pt x="10149708" y="11844910"/>
                  </a:cubicBezTo>
                  <a:close/>
                </a:path>
              </a:pathLst>
            </a:custGeom>
            <a:solidFill>
              <a:srgbClr val="FFD23F"/>
            </a:solidFill>
          </p:spPr>
        </p:sp>
      </p:grpSp>
      <p:sp>
        <p:nvSpPr>
          <p:cNvPr name="Freeform 8" id="8"/>
          <p:cNvSpPr/>
          <p:nvPr/>
        </p:nvSpPr>
        <p:spPr>
          <a:xfrm flipH="false" flipV="false" rot="0">
            <a:off x="17259300" y="4881848"/>
            <a:ext cx="523303" cy="523303"/>
          </a:xfrm>
          <a:custGeom>
            <a:avLst/>
            <a:gdLst/>
            <a:ahLst/>
            <a:cxnLst/>
            <a:rect r="r" b="b" t="t" l="l"/>
            <a:pathLst>
              <a:path h="523303" w="523303">
                <a:moveTo>
                  <a:pt x="0" y="0"/>
                </a:moveTo>
                <a:lnTo>
                  <a:pt x="523304" y="0"/>
                </a:lnTo>
                <a:lnTo>
                  <a:pt x="523304"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961294" y="994144"/>
            <a:ext cx="5699365" cy="4545833"/>
            <a:chOff x="0" y="0"/>
            <a:chExt cx="5756554" cy="4591448"/>
          </a:xfrm>
        </p:grpSpPr>
        <p:sp>
          <p:nvSpPr>
            <p:cNvPr name="Freeform 10" id="10"/>
            <p:cNvSpPr/>
            <p:nvPr/>
          </p:nvSpPr>
          <p:spPr>
            <a:xfrm flipH="false" flipV="false" rot="0">
              <a:off x="0" y="0"/>
              <a:ext cx="5756529" cy="4591400"/>
            </a:xfrm>
            <a:custGeom>
              <a:avLst/>
              <a:gdLst/>
              <a:ahLst/>
              <a:cxnLst/>
              <a:rect r="r" b="b" t="t" l="l"/>
              <a:pathLst>
                <a:path h="4591400" w="5756529">
                  <a:moveTo>
                    <a:pt x="0" y="0"/>
                  </a:moveTo>
                  <a:lnTo>
                    <a:pt x="5756529" y="0"/>
                  </a:lnTo>
                  <a:lnTo>
                    <a:pt x="5756529" y="4591400"/>
                  </a:lnTo>
                  <a:lnTo>
                    <a:pt x="0" y="4591400"/>
                  </a:lnTo>
                  <a:lnTo>
                    <a:pt x="0" y="0"/>
                  </a:lnTo>
                  <a:close/>
                </a:path>
              </a:pathLst>
            </a:custGeom>
            <a:blipFill>
              <a:blip r:embed="rId4"/>
              <a:stretch>
                <a:fillRect l="0" t="-58158" r="-6353" b="-78894"/>
              </a:stretch>
            </a:blipFill>
          </p:spPr>
        </p:sp>
      </p:grpSp>
      <p:grpSp>
        <p:nvGrpSpPr>
          <p:cNvPr name="Group 11" id="11"/>
          <p:cNvGrpSpPr/>
          <p:nvPr/>
        </p:nvGrpSpPr>
        <p:grpSpPr>
          <a:xfrm rot="0">
            <a:off x="961294" y="5642852"/>
            <a:ext cx="5699365" cy="3531085"/>
            <a:chOff x="0" y="0"/>
            <a:chExt cx="5666892" cy="3510966"/>
          </a:xfrm>
        </p:grpSpPr>
        <p:sp>
          <p:nvSpPr>
            <p:cNvPr name="Freeform 12" id="12"/>
            <p:cNvSpPr/>
            <p:nvPr/>
          </p:nvSpPr>
          <p:spPr>
            <a:xfrm flipH="false" flipV="false" rot="0">
              <a:off x="0" y="0"/>
              <a:ext cx="5666867" cy="3510915"/>
            </a:xfrm>
            <a:custGeom>
              <a:avLst/>
              <a:gdLst/>
              <a:ahLst/>
              <a:cxnLst/>
              <a:rect r="r" b="b" t="t" l="l"/>
              <a:pathLst>
                <a:path h="3510915" w="5666867">
                  <a:moveTo>
                    <a:pt x="0" y="0"/>
                  </a:moveTo>
                  <a:lnTo>
                    <a:pt x="5666867" y="0"/>
                  </a:lnTo>
                  <a:lnTo>
                    <a:pt x="5666867" y="3510915"/>
                  </a:lnTo>
                  <a:lnTo>
                    <a:pt x="0" y="3510915"/>
                  </a:lnTo>
                  <a:lnTo>
                    <a:pt x="0" y="0"/>
                  </a:lnTo>
                  <a:close/>
                </a:path>
              </a:pathLst>
            </a:custGeom>
            <a:blipFill>
              <a:blip r:embed="rId5"/>
              <a:stretch>
                <a:fillRect l="-5071" t="0" r="-5072" b="-1"/>
              </a:stretch>
            </a:blipFill>
          </p:spPr>
        </p:sp>
      </p:grpSp>
      <p:sp>
        <p:nvSpPr>
          <p:cNvPr name="Freeform 13" id="13"/>
          <p:cNvSpPr/>
          <p:nvPr/>
        </p:nvSpPr>
        <p:spPr>
          <a:xfrm flipH="false" flipV="false" rot="0">
            <a:off x="15995701" y="8129985"/>
            <a:ext cx="1952098" cy="2157015"/>
          </a:xfrm>
          <a:custGeom>
            <a:avLst/>
            <a:gdLst/>
            <a:ahLst/>
            <a:cxnLst/>
            <a:rect r="r" b="b" t="t" l="l"/>
            <a:pathLst>
              <a:path h="2157015" w="1952098">
                <a:moveTo>
                  <a:pt x="0" y="0"/>
                </a:moveTo>
                <a:lnTo>
                  <a:pt x="1952099" y="0"/>
                </a:lnTo>
                <a:lnTo>
                  <a:pt x="1952099" y="2157015"/>
                </a:lnTo>
                <a:lnTo>
                  <a:pt x="0" y="2157015"/>
                </a:lnTo>
                <a:lnTo>
                  <a:pt x="0" y="0"/>
                </a:lnTo>
                <a:close/>
              </a:path>
            </a:pathLst>
          </a:custGeom>
          <a:blipFill>
            <a:blip r:embed="rId6">
              <a:extLst>
                <a:ext uri="{96DAC541-7B7A-43D3-8B79-37D633B846F1}">
                  <asvg:svgBlip xmlns:asvg="http://schemas.microsoft.com/office/drawing/2016/SVG/main" r:embed="rId7"/>
                </a:ext>
              </a:extLst>
            </a:blip>
            <a:stretch>
              <a:fillRect l="0" t="0" r="0" b="0"/>
            </a:stretch>
          </a:blipFill>
        </p:spPr>
      </p:sp>
      <p:sp>
        <p:nvSpPr>
          <p:cNvPr name="TextBox 14" id="14"/>
          <p:cNvSpPr txBox="true"/>
          <p:nvPr/>
        </p:nvSpPr>
        <p:spPr>
          <a:xfrm rot="0">
            <a:off x="8195242" y="3314089"/>
            <a:ext cx="8256930" cy="5487011"/>
          </a:xfrm>
          <a:prstGeom prst="rect">
            <a:avLst/>
          </a:prstGeom>
        </p:spPr>
        <p:txBody>
          <a:bodyPr anchor="t" rtlCol="false" tIns="0" lIns="0" bIns="0" rIns="0">
            <a:spAutoFit/>
          </a:bodyPr>
          <a:lstStyle/>
          <a:p>
            <a:pPr algn="l" marL="594236" indent="-198079" lvl="2">
              <a:lnSpc>
                <a:spcPts val="3638"/>
              </a:lnSpc>
              <a:buFont typeface="Arial"/>
              <a:buChar char="⚬"/>
            </a:pPr>
            <a:r>
              <a:rPr lang="en-US" b="true" sz="2598">
                <a:solidFill>
                  <a:srgbClr val="FF0000"/>
                </a:solidFill>
                <a:latin typeface="Times New Roman Bold"/>
                <a:ea typeface="Times New Roman Bold"/>
                <a:cs typeface="Times New Roman Bold"/>
                <a:sym typeface="Times New Roman Bold"/>
              </a:rPr>
              <a:t>Plastic-free dining practices:</a:t>
            </a:r>
            <a:r>
              <a:rPr lang="en-US" sz="2598">
                <a:solidFill>
                  <a:srgbClr val="FF0000"/>
                </a:solidFill>
                <a:latin typeface="Times New Roman"/>
                <a:ea typeface="Times New Roman"/>
                <a:cs typeface="Times New Roman"/>
                <a:sym typeface="Times New Roman"/>
              </a:rPr>
              <a:t> </a:t>
            </a:r>
            <a:r>
              <a:rPr lang="en-US" sz="2598">
                <a:solidFill>
                  <a:srgbClr val="000000"/>
                </a:solidFill>
                <a:latin typeface="Times New Roman"/>
                <a:ea typeface="Times New Roman"/>
                <a:cs typeface="Times New Roman"/>
                <a:sym typeface="Times New Roman"/>
              </a:rPr>
              <a:t>The school kitchen and dining areas use steel plates, spoons, glasses and other reusable utensils instead of disposable plastic alternatives.</a:t>
            </a:r>
          </a:p>
          <a:p>
            <a:pPr algn="l" marL="594236" indent="-198079" lvl="2">
              <a:lnSpc>
                <a:spcPts val="3638"/>
              </a:lnSpc>
              <a:buFont typeface="Arial"/>
              <a:buChar char="⚬"/>
            </a:pPr>
            <a:r>
              <a:rPr lang="en-US" b="true" sz="2598">
                <a:solidFill>
                  <a:srgbClr val="FF0000"/>
                </a:solidFill>
                <a:latin typeface="Times New Roman Bold"/>
                <a:ea typeface="Times New Roman Bold"/>
                <a:cs typeface="Times New Roman Bold"/>
                <a:sym typeface="Times New Roman Bold"/>
              </a:rPr>
              <a:t>Reusable containers and bottles:</a:t>
            </a:r>
            <a:r>
              <a:rPr lang="en-US" sz="2598">
                <a:solidFill>
                  <a:srgbClr val="000000"/>
                </a:solidFill>
                <a:latin typeface="Times New Roman"/>
                <a:ea typeface="Times New Roman"/>
                <a:cs typeface="Times New Roman"/>
                <a:sym typeface="Times New Roman"/>
              </a:rPr>
              <a:t> Students are encouraged to use reusable bottles and containers, with durable alternatives such as steel and glass promoted in place of single-use plastic.</a:t>
            </a:r>
          </a:p>
          <a:p>
            <a:pPr algn="l" marL="594236" indent="-198079" lvl="2">
              <a:lnSpc>
                <a:spcPts val="3638"/>
              </a:lnSpc>
              <a:buFont typeface="Arial"/>
              <a:buChar char="⚬"/>
            </a:pPr>
            <a:r>
              <a:rPr lang="en-US" b="true" sz="2598">
                <a:solidFill>
                  <a:srgbClr val="FF0000"/>
                </a:solidFill>
                <a:latin typeface="Times New Roman Bold"/>
                <a:ea typeface="Times New Roman Bold"/>
                <a:cs typeface="Times New Roman Bold"/>
                <a:sym typeface="Times New Roman Bold"/>
              </a:rPr>
              <a:t>Cloth bags over plastic covers:</a:t>
            </a:r>
            <a:r>
              <a:rPr lang="en-US" sz="2598">
                <a:solidFill>
                  <a:srgbClr val="000000"/>
                </a:solidFill>
                <a:latin typeface="Times New Roman"/>
                <a:ea typeface="Times New Roman"/>
                <a:cs typeface="Times New Roman"/>
                <a:sym typeface="Times New Roman"/>
              </a:rPr>
              <a:t> Reusable cloth bags and other sustainable alternatives are promoted for carrying materials and purchases instead of plastic carry bags.</a:t>
            </a:r>
          </a:p>
          <a:p>
            <a:pPr algn="l" marL="594236" indent="-198079" lvl="2">
              <a:lnSpc>
                <a:spcPts val="3638"/>
              </a:lnSpc>
            </a:pPr>
          </a:p>
        </p:txBody>
      </p:sp>
      <p:sp>
        <p:nvSpPr>
          <p:cNvPr name="TextBox 15" id="15"/>
          <p:cNvSpPr txBox="true"/>
          <p:nvPr/>
        </p:nvSpPr>
        <p:spPr>
          <a:xfrm rot="0">
            <a:off x="9269091" y="944526"/>
            <a:ext cx="6690368" cy="1554655"/>
          </a:xfrm>
          <a:prstGeom prst="rect">
            <a:avLst/>
          </a:prstGeom>
        </p:spPr>
        <p:txBody>
          <a:bodyPr anchor="t" rtlCol="false" tIns="0" lIns="0" bIns="0" rIns="0">
            <a:spAutoFit/>
          </a:bodyPr>
          <a:lstStyle/>
          <a:p>
            <a:pPr algn="ctr">
              <a:lnSpc>
                <a:spcPts val="6184"/>
              </a:lnSpc>
            </a:pPr>
            <a:r>
              <a:rPr lang="en-US" sz="4416" b="true">
                <a:solidFill>
                  <a:srgbClr val="000000"/>
                </a:solidFill>
                <a:latin typeface="Times New Roman Bold"/>
                <a:ea typeface="Times New Roman Bold"/>
                <a:cs typeface="Times New Roman Bold"/>
                <a:sym typeface="Times New Roman Bold"/>
              </a:rPr>
              <a:t>Plastic Reduction, Substitution &amp; Reuse</a:t>
            </a:r>
          </a:p>
        </p:txBody>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FD23F"/>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708834" y="933450"/>
            <a:ext cx="12302547" cy="698475"/>
          </a:xfrm>
          <a:prstGeom prst="rect">
            <a:avLst/>
          </a:prstGeom>
        </p:spPr>
        <p:txBody>
          <a:bodyPr anchor="t" rtlCol="false" tIns="0" lIns="0" bIns="0" rIns="0">
            <a:spAutoFit/>
          </a:bodyPr>
          <a:lstStyle/>
          <a:p>
            <a:pPr algn="l">
              <a:lnSpc>
                <a:spcPts val="5598"/>
              </a:lnSpc>
            </a:pPr>
            <a:r>
              <a:rPr lang="en-US" sz="3999" b="true">
                <a:solidFill>
                  <a:srgbClr val="000000"/>
                </a:solidFill>
                <a:latin typeface="Times New Roman Bold"/>
                <a:ea typeface="Times New Roman Bold"/>
                <a:cs typeface="Times New Roman Bold"/>
                <a:sym typeface="Times New Roman Bold"/>
              </a:rPr>
              <a:t>Sewage Water Treatment Plant (STP)</a:t>
            </a:r>
          </a:p>
        </p:txBody>
      </p:sp>
      <p:grpSp>
        <p:nvGrpSpPr>
          <p:cNvPr name="Group 6" id="6"/>
          <p:cNvGrpSpPr/>
          <p:nvPr/>
        </p:nvGrpSpPr>
        <p:grpSpPr>
          <a:xfrm rot="0">
            <a:off x="5475952" y="2163709"/>
            <a:ext cx="4161146" cy="6874219"/>
            <a:chOff x="0" y="0"/>
            <a:chExt cx="4710266" cy="7781366"/>
          </a:xfrm>
        </p:grpSpPr>
        <p:sp>
          <p:nvSpPr>
            <p:cNvPr name="Freeform 7" id="7"/>
            <p:cNvSpPr/>
            <p:nvPr/>
          </p:nvSpPr>
          <p:spPr>
            <a:xfrm flipH="false" flipV="false" rot="0">
              <a:off x="0" y="0"/>
              <a:ext cx="4710255" cy="7781289"/>
            </a:xfrm>
            <a:custGeom>
              <a:avLst/>
              <a:gdLst/>
              <a:ahLst/>
              <a:cxnLst/>
              <a:rect r="r" b="b" t="t" l="l"/>
              <a:pathLst>
                <a:path h="7781289" w="4710255">
                  <a:moveTo>
                    <a:pt x="0" y="7387082"/>
                  </a:moveTo>
                  <a:lnTo>
                    <a:pt x="0" y="394208"/>
                  </a:lnTo>
                  <a:cubicBezTo>
                    <a:pt x="0" y="176403"/>
                    <a:pt x="160172" y="0"/>
                    <a:pt x="357936" y="0"/>
                  </a:cubicBezTo>
                  <a:lnTo>
                    <a:pt x="4352318" y="0"/>
                  </a:lnTo>
                  <a:cubicBezTo>
                    <a:pt x="4550198" y="0"/>
                    <a:pt x="4710255" y="177419"/>
                    <a:pt x="4710255" y="394208"/>
                  </a:cubicBezTo>
                  <a:lnTo>
                    <a:pt x="4710255" y="7387082"/>
                  </a:lnTo>
                  <a:cubicBezTo>
                    <a:pt x="4710255" y="7605013"/>
                    <a:pt x="4550083" y="7781289"/>
                    <a:pt x="4352318" y="7781289"/>
                  </a:cubicBezTo>
                  <a:lnTo>
                    <a:pt x="357936" y="7781289"/>
                  </a:lnTo>
                  <a:cubicBezTo>
                    <a:pt x="161094" y="7781417"/>
                    <a:pt x="0" y="7605014"/>
                    <a:pt x="0" y="7387082"/>
                  </a:cubicBezTo>
                  <a:close/>
                </a:path>
              </a:pathLst>
            </a:custGeom>
            <a:blipFill>
              <a:blip r:embed="rId4"/>
              <a:stretch>
                <a:fillRect l="0" t="-3806" r="0" b="-3807"/>
              </a:stretch>
            </a:blipFill>
          </p:spPr>
        </p:sp>
      </p:grpSp>
      <p:grpSp>
        <p:nvGrpSpPr>
          <p:cNvPr name="Group 8" id="8"/>
          <p:cNvGrpSpPr/>
          <p:nvPr/>
        </p:nvGrpSpPr>
        <p:grpSpPr>
          <a:xfrm rot="0">
            <a:off x="17153449" y="-8220"/>
            <a:ext cx="1134551" cy="1293781"/>
            <a:chOff x="0" y="0"/>
            <a:chExt cx="1512735" cy="1725041"/>
          </a:xfrm>
        </p:grpSpPr>
        <p:sp>
          <p:nvSpPr>
            <p:cNvPr name="Freeform 9" id="9"/>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5"/>
              <a:stretch>
                <a:fillRect l="-7017" t="0" r="-7020" b="0"/>
              </a:stretch>
            </a:blipFill>
          </p:spPr>
        </p:sp>
      </p:grpSp>
      <p:grpSp>
        <p:nvGrpSpPr>
          <p:cNvPr name="Group 10" id="10"/>
          <p:cNvGrpSpPr/>
          <p:nvPr/>
        </p:nvGrpSpPr>
        <p:grpSpPr>
          <a:xfrm rot="0">
            <a:off x="9855555" y="2163709"/>
            <a:ext cx="3719502" cy="2656065"/>
            <a:chOff x="0" y="0"/>
            <a:chExt cx="4163998" cy="2973476"/>
          </a:xfrm>
        </p:grpSpPr>
        <p:sp>
          <p:nvSpPr>
            <p:cNvPr name="Freeform 11" id="11"/>
            <p:cNvSpPr/>
            <p:nvPr/>
          </p:nvSpPr>
          <p:spPr>
            <a:xfrm flipH="false" flipV="false" rot="0">
              <a:off x="0" y="0"/>
              <a:ext cx="4164011" cy="2973451"/>
            </a:xfrm>
            <a:custGeom>
              <a:avLst/>
              <a:gdLst/>
              <a:ahLst/>
              <a:cxnLst/>
              <a:rect r="r" b="b" t="t" l="l"/>
              <a:pathLst>
                <a:path h="2973451" w="4164011">
                  <a:moveTo>
                    <a:pt x="422778" y="0"/>
                  </a:moveTo>
                  <a:lnTo>
                    <a:pt x="3741232" y="0"/>
                  </a:lnTo>
                  <a:cubicBezTo>
                    <a:pt x="3853361" y="0"/>
                    <a:pt x="3960896" y="44543"/>
                    <a:pt x="4040182" y="123829"/>
                  </a:cubicBezTo>
                  <a:cubicBezTo>
                    <a:pt x="4119468" y="203115"/>
                    <a:pt x="4164011" y="310651"/>
                    <a:pt x="4164011" y="422778"/>
                  </a:cubicBezTo>
                  <a:lnTo>
                    <a:pt x="4164011" y="2550673"/>
                  </a:lnTo>
                  <a:cubicBezTo>
                    <a:pt x="4164011" y="2784167"/>
                    <a:pt x="3974727" y="2973451"/>
                    <a:pt x="3741232" y="2973451"/>
                  </a:cubicBezTo>
                  <a:lnTo>
                    <a:pt x="422778" y="2973451"/>
                  </a:lnTo>
                  <a:cubicBezTo>
                    <a:pt x="310651" y="2973451"/>
                    <a:pt x="203115" y="2928908"/>
                    <a:pt x="123829" y="2849622"/>
                  </a:cubicBezTo>
                  <a:cubicBezTo>
                    <a:pt x="44543" y="2770336"/>
                    <a:pt x="0" y="2662800"/>
                    <a:pt x="0" y="2550673"/>
                  </a:cubicBezTo>
                  <a:lnTo>
                    <a:pt x="0" y="422778"/>
                  </a:lnTo>
                  <a:cubicBezTo>
                    <a:pt x="0" y="189284"/>
                    <a:pt x="189284" y="0"/>
                    <a:pt x="422778" y="0"/>
                  </a:cubicBezTo>
                  <a:close/>
                </a:path>
              </a:pathLst>
            </a:custGeom>
            <a:blipFill>
              <a:blip r:embed="rId6"/>
              <a:stretch>
                <a:fillRect l="-16426" t="0" r="-16426" b="0"/>
              </a:stretch>
            </a:blipFill>
          </p:spPr>
        </p:sp>
      </p:grpSp>
      <p:grpSp>
        <p:nvGrpSpPr>
          <p:cNvPr name="Group 12" id="12"/>
          <p:cNvGrpSpPr/>
          <p:nvPr/>
        </p:nvGrpSpPr>
        <p:grpSpPr>
          <a:xfrm rot="0">
            <a:off x="9855555" y="5045956"/>
            <a:ext cx="3719502" cy="3991971"/>
            <a:chOff x="0" y="0"/>
            <a:chExt cx="4163998" cy="4469028"/>
          </a:xfrm>
        </p:grpSpPr>
        <p:sp>
          <p:nvSpPr>
            <p:cNvPr name="Freeform 13" id="13"/>
            <p:cNvSpPr/>
            <p:nvPr/>
          </p:nvSpPr>
          <p:spPr>
            <a:xfrm flipH="false" flipV="false" rot="0">
              <a:off x="0" y="0"/>
              <a:ext cx="4164011" cy="4469003"/>
            </a:xfrm>
            <a:custGeom>
              <a:avLst/>
              <a:gdLst/>
              <a:ahLst/>
              <a:cxnLst/>
              <a:rect r="r" b="b" t="t" l="l"/>
              <a:pathLst>
                <a:path h="4469003" w="4164011">
                  <a:moveTo>
                    <a:pt x="422778" y="0"/>
                  </a:moveTo>
                  <a:lnTo>
                    <a:pt x="3741232" y="0"/>
                  </a:lnTo>
                  <a:cubicBezTo>
                    <a:pt x="3853361" y="0"/>
                    <a:pt x="3960896" y="44543"/>
                    <a:pt x="4040182" y="123829"/>
                  </a:cubicBezTo>
                  <a:cubicBezTo>
                    <a:pt x="4119468" y="203115"/>
                    <a:pt x="4164011" y="310651"/>
                    <a:pt x="4164011" y="422778"/>
                  </a:cubicBezTo>
                  <a:lnTo>
                    <a:pt x="4164011" y="4046225"/>
                  </a:lnTo>
                  <a:cubicBezTo>
                    <a:pt x="4164011" y="4158353"/>
                    <a:pt x="4119468" y="4265888"/>
                    <a:pt x="4040182" y="4345174"/>
                  </a:cubicBezTo>
                  <a:cubicBezTo>
                    <a:pt x="3960896" y="4424461"/>
                    <a:pt x="3853361" y="4469003"/>
                    <a:pt x="3741232" y="4469003"/>
                  </a:cubicBezTo>
                  <a:lnTo>
                    <a:pt x="422778" y="4469003"/>
                  </a:lnTo>
                  <a:cubicBezTo>
                    <a:pt x="189284" y="4469003"/>
                    <a:pt x="0" y="4279719"/>
                    <a:pt x="0" y="4046225"/>
                  </a:cubicBezTo>
                  <a:lnTo>
                    <a:pt x="0" y="422778"/>
                  </a:lnTo>
                  <a:cubicBezTo>
                    <a:pt x="0" y="189284"/>
                    <a:pt x="189284" y="0"/>
                    <a:pt x="422778" y="0"/>
                  </a:cubicBezTo>
                  <a:close/>
                </a:path>
              </a:pathLst>
            </a:custGeom>
            <a:blipFill>
              <a:blip r:embed="rId7"/>
              <a:stretch>
                <a:fillRect l="-49137" t="0" r="-49137" b="0"/>
              </a:stretch>
            </a:blipFill>
          </p:spPr>
        </p:sp>
      </p:grpSp>
      <p:sp>
        <p:nvSpPr>
          <p:cNvPr name="Freeform 14" id="14"/>
          <p:cNvSpPr/>
          <p:nvPr/>
        </p:nvSpPr>
        <p:spPr>
          <a:xfrm flipH="false" flipV="false" rot="0">
            <a:off x="13790781" y="2163709"/>
            <a:ext cx="3629868" cy="3437109"/>
          </a:xfrm>
          <a:custGeom>
            <a:avLst/>
            <a:gdLst/>
            <a:ahLst/>
            <a:cxnLst/>
            <a:rect r="r" b="b" t="t" l="l"/>
            <a:pathLst>
              <a:path h="3437109" w="3629868">
                <a:moveTo>
                  <a:pt x="0" y="0"/>
                </a:moveTo>
                <a:lnTo>
                  <a:pt x="3629868" y="0"/>
                </a:lnTo>
                <a:lnTo>
                  <a:pt x="3629868" y="3437109"/>
                </a:lnTo>
                <a:lnTo>
                  <a:pt x="0" y="3437109"/>
                </a:lnTo>
                <a:lnTo>
                  <a:pt x="0" y="0"/>
                </a:lnTo>
                <a:close/>
              </a:path>
            </a:pathLst>
          </a:custGeom>
          <a:blipFill>
            <a:blip r:embed="rId8"/>
            <a:stretch>
              <a:fillRect l="-36765" t="0" r="-31571" b="0"/>
            </a:stretch>
          </a:blipFill>
        </p:spPr>
      </p:sp>
      <p:sp>
        <p:nvSpPr>
          <p:cNvPr name="TextBox 15" id="15"/>
          <p:cNvSpPr txBox="true"/>
          <p:nvPr/>
        </p:nvSpPr>
        <p:spPr>
          <a:xfrm rot="0">
            <a:off x="706907" y="3319310"/>
            <a:ext cx="3626215" cy="4547264"/>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The school’s Sewage Treatment Plant (STP) treats wastewater generated across the campus. During the treatment process, solid waste/sludge is separated and removed from the system for appropriate disposal, while the treated water is reused for watering Shilp Udyan, the school garden..</a:t>
            </a:r>
          </a:p>
        </p:txBody>
      </p:sp>
      <p:sp>
        <p:nvSpPr>
          <p:cNvPr name="TextBox 16" id="16"/>
          <p:cNvSpPr txBox="true"/>
          <p:nvPr/>
        </p:nvSpPr>
        <p:spPr>
          <a:xfrm rot="0">
            <a:off x="706907" y="1189615"/>
            <a:ext cx="3887867" cy="1948104"/>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W</a:t>
            </a:r>
            <a:r>
              <a:rPr lang="en-US" sz="4416" b="true">
                <a:solidFill>
                  <a:srgbClr val="000000"/>
                </a:solidFill>
                <a:latin typeface="Times New Roman Bold"/>
                <a:ea typeface="Times New Roman Bold"/>
                <a:cs typeface="Times New Roman Bold"/>
                <a:sym typeface="Times New Roman Bold"/>
              </a:rPr>
              <a:t>astewater Treatment and Reuse</a:t>
            </a:r>
          </a:p>
        </p:txBody>
      </p:sp>
      <p:sp>
        <p:nvSpPr>
          <p:cNvPr name="TextBox 17" id="17"/>
          <p:cNvSpPr txBox="true"/>
          <p:nvPr/>
        </p:nvSpPr>
        <p:spPr>
          <a:xfrm rot="0">
            <a:off x="14049102" y="5965592"/>
            <a:ext cx="3104347" cy="2808605"/>
          </a:xfrm>
          <a:prstGeom prst="rect">
            <a:avLst/>
          </a:prstGeom>
        </p:spPr>
        <p:txBody>
          <a:bodyPr anchor="t" rtlCol="false" tIns="0" lIns="0" bIns="0" rIns="0">
            <a:spAutoFit/>
          </a:bodyPr>
          <a:lstStyle/>
          <a:p>
            <a:pPr algn="l">
              <a:lnSpc>
                <a:spcPts val="3219"/>
              </a:lnSpc>
            </a:pPr>
            <a:r>
              <a:rPr lang="en-US" sz="2299" b="true">
                <a:solidFill>
                  <a:srgbClr val="000000"/>
                </a:solidFill>
                <a:latin typeface="Times New Roman Bold"/>
                <a:ea typeface="Times New Roman Bold"/>
                <a:cs typeface="Times New Roman Bold"/>
                <a:sym typeface="Times New Roman Bold"/>
              </a:rPr>
              <a:t>Treatment capacity: 250,000 litres per day (250 KLD)</a:t>
            </a:r>
          </a:p>
          <a:p>
            <a:pPr algn="l">
              <a:lnSpc>
                <a:spcPts val="3219"/>
              </a:lnSpc>
            </a:pPr>
          </a:p>
          <a:p>
            <a:pPr algn="l">
              <a:lnSpc>
                <a:spcPts val="3219"/>
              </a:lnSpc>
            </a:pPr>
            <a:r>
              <a:rPr lang="en-US" sz="2299" b="true">
                <a:solidFill>
                  <a:srgbClr val="FF0000"/>
                </a:solidFill>
                <a:latin typeface="Times New Roman Bold"/>
                <a:ea typeface="Times New Roman Bold"/>
                <a:cs typeface="Times New Roman Bold"/>
                <a:sym typeface="Times New Roman Bold"/>
              </a:rPr>
              <a:t>Daily water filtered: 10,000 litres</a:t>
            </a:r>
          </a:p>
          <a:p>
            <a:pPr algn="l">
              <a:lnSpc>
                <a:spcPts val="3219"/>
              </a:lnSpc>
            </a:pP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FD23F"/>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355850" y="793432"/>
            <a:ext cx="12302547" cy="698475"/>
          </a:xfrm>
          <a:prstGeom prst="rect">
            <a:avLst/>
          </a:prstGeom>
        </p:spPr>
        <p:txBody>
          <a:bodyPr anchor="t" rtlCol="false" tIns="0" lIns="0" bIns="0" rIns="0">
            <a:spAutoFit/>
          </a:bodyPr>
          <a:lstStyle/>
          <a:p>
            <a:pPr algn="l">
              <a:lnSpc>
                <a:spcPts val="5598"/>
              </a:lnSpc>
            </a:pPr>
            <a:r>
              <a:rPr lang="en-US" sz="3999" b="true">
                <a:solidFill>
                  <a:srgbClr val="000000"/>
                </a:solidFill>
                <a:latin typeface="Times New Roman Bold"/>
                <a:ea typeface="Times New Roman Bold"/>
                <a:cs typeface="Times New Roman Bold"/>
                <a:sym typeface="Times New Roman Bold"/>
              </a:rPr>
              <a:t>Water</a:t>
            </a:r>
            <a:r>
              <a:rPr lang="en-US" sz="3999" b="true">
                <a:solidFill>
                  <a:srgbClr val="000000"/>
                </a:solidFill>
                <a:latin typeface="Times New Roman Bold"/>
                <a:ea typeface="Times New Roman Bold"/>
                <a:cs typeface="Times New Roman Bold"/>
                <a:sym typeface="Times New Roman Bold"/>
              </a:rPr>
              <a:t> Conservation and Rainwater Harvesting</a:t>
            </a:r>
          </a:p>
        </p:txBody>
      </p:sp>
      <p:grpSp>
        <p:nvGrpSpPr>
          <p:cNvPr name="Group 6" id="6"/>
          <p:cNvGrpSpPr/>
          <p:nvPr/>
        </p:nvGrpSpPr>
        <p:grpSpPr>
          <a:xfrm rot="0">
            <a:off x="17153449" y="-8220"/>
            <a:ext cx="1134551" cy="1293781"/>
            <a:chOff x="0" y="0"/>
            <a:chExt cx="1512735" cy="1725041"/>
          </a:xfrm>
        </p:grpSpPr>
        <p:sp>
          <p:nvSpPr>
            <p:cNvPr name="Freeform 7" id="7"/>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sp>
        <p:nvSpPr>
          <p:cNvPr name="Freeform 8" id="8"/>
          <p:cNvSpPr/>
          <p:nvPr/>
        </p:nvSpPr>
        <p:spPr>
          <a:xfrm flipH="false" flipV="false" rot="0">
            <a:off x="10744435" y="2229666"/>
            <a:ext cx="3748116" cy="6329113"/>
          </a:xfrm>
          <a:custGeom>
            <a:avLst/>
            <a:gdLst/>
            <a:ahLst/>
            <a:cxnLst/>
            <a:rect r="r" b="b" t="t" l="l"/>
            <a:pathLst>
              <a:path h="6329113" w="3748116">
                <a:moveTo>
                  <a:pt x="0" y="0"/>
                </a:moveTo>
                <a:lnTo>
                  <a:pt x="3748116" y="0"/>
                </a:lnTo>
                <a:lnTo>
                  <a:pt x="3748116" y="6329113"/>
                </a:lnTo>
                <a:lnTo>
                  <a:pt x="0" y="6329113"/>
                </a:lnTo>
                <a:lnTo>
                  <a:pt x="0" y="0"/>
                </a:lnTo>
                <a:close/>
              </a:path>
            </a:pathLst>
          </a:custGeom>
          <a:blipFill>
            <a:blip r:embed="rId5"/>
            <a:stretch>
              <a:fillRect l="0" t="-2875" r="0" b="-2875"/>
            </a:stretch>
          </a:blipFill>
        </p:spPr>
      </p:sp>
      <p:sp>
        <p:nvSpPr>
          <p:cNvPr name="Freeform 9" id="9"/>
          <p:cNvSpPr/>
          <p:nvPr/>
        </p:nvSpPr>
        <p:spPr>
          <a:xfrm flipH="false" flipV="false" rot="0">
            <a:off x="5520201" y="2229666"/>
            <a:ext cx="4994308" cy="6329113"/>
          </a:xfrm>
          <a:custGeom>
            <a:avLst/>
            <a:gdLst/>
            <a:ahLst/>
            <a:cxnLst/>
            <a:rect r="r" b="b" t="t" l="l"/>
            <a:pathLst>
              <a:path h="6329113" w="4994308">
                <a:moveTo>
                  <a:pt x="0" y="0"/>
                </a:moveTo>
                <a:lnTo>
                  <a:pt x="4994308" y="0"/>
                </a:lnTo>
                <a:lnTo>
                  <a:pt x="4994308" y="6329113"/>
                </a:lnTo>
                <a:lnTo>
                  <a:pt x="0" y="6329113"/>
                </a:lnTo>
                <a:lnTo>
                  <a:pt x="0" y="0"/>
                </a:lnTo>
                <a:close/>
              </a:path>
            </a:pathLst>
          </a:custGeom>
          <a:blipFill>
            <a:blip r:embed="rId6"/>
            <a:stretch>
              <a:fillRect l="0" t="-2640" r="0" b="-37644"/>
            </a:stretch>
          </a:blipFill>
        </p:spPr>
      </p:sp>
      <p:sp>
        <p:nvSpPr>
          <p:cNvPr name="TextBox 10" id="10"/>
          <p:cNvSpPr txBox="true"/>
          <p:nvPr/>
        </p:nvSpPr>
        <p:spPr>
          <a:xfrm rot="0">
            <a:off x="14533486" y="2310616"/>
            <a:ext cx="3187239" cy="6409055"/>
          </a:xfrm>
          <a:prstGeom prst="rect">
            <a:avLst/>
          </a:prstGeom>
        </p:spPr>
        <p:txBody>
          <a:bodyPr anchor="t" rtlCol="false" tIns="0" lIns="0" bIns="0" rIns="0">
            <a:spAutoFit/>
          </a:bodyPr>
          <a:lstStyle/>
          <a:p>
            <a:pPr algn="l">
              <a:lnSpc>
                <a:spcPts val="3220"/>
              </a:lnSpc>
            </a:pP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The school captures runoff from its extensive rooftop and open areas to maximize water collection during monsoons.</a:t>
            </a: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The school’s functioning rainwater harvesting system has a 750,000-litre storage capacity.</a:t>
            </a:r>
          </a:p>
          <a:p>
            <a:pPr algn="l">
              <a:lnSpc>
                <a:spcPts val="3220"/>
              </a:lnSpc>
            </a:pPr>
          </a:p>
          <a:p>
            <a:pPr algn="l">
              <a:lnSpc>
                <a:spcPts val="3220"/>
              </a:lnSpc>
            </a:pPr>
          </a:p>
          <a:p>
            <a:pPr algn="l">
              <a:lnSpc>
                <a:spcPts val="3220"/>
              </a:lnSpc>
            </a:pPr>
          </a:p>
        </p:txBody>
      </p:sp>
      <p:sp>
        <p:nvSpPr>
          <p:cNvPr name="TextBox 11" id="11"/>
          <p:cNvSpPr txBox="true"/>
          <p:nvPr/>
        </p:nvSpPr>
        <p:spPr>
          <a:xfrm rot="0">
            <a:off x="852802" y="3387536"/>
            <a:ext cx="2787825" cy="4808831"/>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The school uses rainwater harvesting pits across its campus to recharge groundwater and promote environmental sustainability.</a:t>
            </a:r>
            <a:r>
              <a:rPr lang="en-US" sz="2298">
                <a:solidFill>
                  <a:srgbClr val="000000"/>
                </a:solidFill>
                <a:latin typeface="Times New Roman"/>
                <a:ea typeface="Times New Roman"/>
                <a:cs typeface="Times New Roman"/>
                <a:sym typeface="Times New Roman"/>
              </a:rPr>
              <a:t> Harvested rainwater is used for gardening and irrigation, helping conserve freshwater resources.</a:t>
            </a:r>
          </a:p>
        </p:txBody>
      </p:sp>
      <p:sp>
        <p:nvSpPr>
          <p:cNvPr name="TextBox 12" id="12"/>
          <p:cNvSpPr txBox="true"/>
          <p:nvPr/>
        </p:nvSpPr>
        <p:spPr>
          <a:xfrm rot="0">
            <a:off x="706907" y="1189615"/>
            <a:ext cx="2787825" cy="3224493"/>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C</a:t>
            </a:r>
            <a:r>
              <a:rPr lang="en-US" sz="4416" b="true">
                <a:solidFill>
                  <a:srgbClr val="000000"/>
                </a:solidFill>
                <a:latin typeface="Times New Roman Bold"/>
                <a:ea typeface="Times New Roman Bold"/>
                <a:cs typeface="Times New Roman Bold"/>
                <a:sym typeface="Times New Roman Bold"/>
              </a:rPr>
              <a:t>lean Water and Sanitation</a:t>
            </a:r>
          </a:p>
          <a:p>
            <a:pPr algn="l">
              <a:lnSpc>
                <a:spcPts val="5035"/>
              </a:lnSpc>
            </a:pPr>
          </a:p>
          <a:p>
            <a:pPr algn="l">
              <a:lnSpc>
                <a:spcPts val="5035"/>
              </a:lnSpc>
            </a:pPr>
          </a:p>
        </p:txBody>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87E54D"/>
            </a:solidFill>
          </p:spPr>
        </p:sp>
      </p:grpSp>
      <p:sp>
        <p:nvSpPr>
          <p:cNvPr name="TextBox 4" id="4"/>
          <p:cNvSpPr txBox="true"/>
          <p:nvPr/>
        </p:nvSpPr>
        <p:spPr>
          <a:xfrm rot="0">
            <a:off x="5355850" y="793432"/>
            <a:ext cx="12302547" cy="793747"/>
          </a:xfrm>
          <a:prstGeom prst="rect">
            <a:avLst/>
          </a:prstGeom>
        </p:spPr>
        <p:txBody>
          <a:bodyPr anchor="t" rtlCol="false" tIns="0" lIns="0" bIns="0" rIns="0">
            <a:spAutoFit/>
          </a:bodyPr>
          <a:lstStyle/>
          <a:p>
            <a:pPr algn="l">
              <a:lnSpc>
                <a:spcPts val="5598"/>
              </a:lnSpc>
            </a:pPr>
            <a:r>
              <a:rPr lang="en-US" sz="3999" b="true">
                <a:solidFill>
                  <a:srgbClr val="000000"/>
                </a:solidFill>
                <a:latin typeface="Times New Roman Bold"/>
                <a:ea typeface="Times New Roman Bold"/>
                <a:cs typeface="Times New Roman Bold"/>
                <a:sym typeface="Times New Roman Bold"/>
              </a:rPr>
              <a:t>Kitchen Waste Management and Composting</a:t>
            </a:r>
          </a:p>
        </p:txBody>
      </p:sp>
      <p:grpSp>
        <p:nvGrpSpPr>
          <p:cNvPr name="Group 5" id="5"/>
          <p:cNvGrpSpPr/>
          <p:nvPr/>
        </p:nvGrpSpPr>
        <p:grpSpPr>
          <a:xfrm rot="0">
            <a:off x="17153449" y="-8220"/>
            <a:ext cx="1134551" cy="1293781"/>
            <a:chOff x="0" y="0"/>
            <a:chExt cx="1512735" cy="1725041"/>
          </a:xfrm>
        </p:grpSpPr>
        <p:sp>
          <p:nvSpPr>
            <p:cNvPr name="Freeform 6" id="6"/>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2"/>
              <a:stretch>
                <a:fillRect l="-7017" t="0" r="-7020" b="0"/>
              </a:stretch>
            </a:blipFill>
          </p:spPr>
        </p:sp>
      </p:grpSp>
      <p:grpSp>
        <p:nvGrpSpPr>
          <p:cNvPr name="Group 7" id="7"/>
          <p:cNvGrpSpPr/>
          <p:nvPr/>
        </p:nvGrpSpPr>
        <p:grpSpPr>
          <a:xfrm rot="0">
            <a:off x="1796806" y="7232780"/>
            <a:ext cx="2797969" cy="2337702"/>
            <a:chOff x="0" y="0"/>
            <a:chExt cx="3730625" cy="3116936"/>
          </a:xfrm>
        </p:grpSpPr>
        <p:sp>
          <p:nvSpPr>
            <p:cNvPr name="Freeform 8" id="8"/>
            <p:cNvSpPr/>
            <p:nvPr/>
          </p:nvSpPr>
          <p:spPr>
            <a:xfrm flipH="false" flipV="false" rot="0">
              <a:off x="0" y="0"/>
              <a:ext cx="3730625" cy="3116961"/>
            </a:xfrm>
            <a:custGeom>
              <a:avLst/>
              <a:gdLst/>
              <a:ahLst/>
              <a:cxnLst/>
              <a:rect r="r" b="b" t="t" l="l"/>
              <a:pathLst>
                <a:path h="3116961" w="3730625">
                  <a:moveTo>
                    <a:pt x="0" y="0"/>
                  </a:moveTo>
                  <a:lnTo>
                    <a:pt x="3730625" y="0"/>
                  </a:lnTo>
                  <a:lnTo>
                    <a:pt x="3730625" y="3116961"/>
                  </a:lnTo>
                  <a:lnTo>
                    <a:pt x="0" y="3116961"/>
                  </a:lnTo>
                  <a:lnTo>
                    <a:pt x="0" y="0"/>
                  </a:lnTo>
                  <a:close/>
                </a:path>
              </a:pathLst>
            </a:custGeom>
            <a:blipFill>
              <a:blip r:embed="rId3"/>
              <a:stretch>
                <a:fillRect l="-2708" t="0" r="-2708" b="0"/>
              </a:stretch>
            </a:blipFill>
          </p:spPr>
        </p:sp>
      </p:grpSp>
      <p:grpSp>
        <p:nvGrpSpPr>
          <p:cNvPr name="Group 9" id="9"/>
          <p:cNvGrpSpPr/>
          <p:nvPr/>
        </p:nvGrpSpPr>
        <p:grpSpPr>
          <a:xfrm rot="0">
            <a:off x="5734237" y="1783620"/>
            <a:ext cx="7371459" cy="4427816"/>
            <a:chOff x="0" y="0"/>
            <a:chExt cx="16480413" cy="9899294"/>
          </a:xfrm>
        </p:grpSpPr>
        <p:sp>
          <p:nvSpPr>
            <p:cNvPr name="Freeform 10" id="10"/>
            <p:cNvSpPr/>
            <p:nvPr/>
          </p:nvSpPr>
          <p:spPr>
            <a:xfrm flipH="false" flipV="false" rot="0">
              <a:off x="0" y="0"/>
              <a:ext cx="16480236" cy="9899269"/>
            </a:xfrm>
            <a:custGeom>
              <a:avLst/>
              <a:gdLst/>
              <a:ahLst/>
              <a:cxnLst/>
              <a:rect r="r" b="b" t="t" l="l"/>
              <a:pathLst>
                <a:path h="9899269" w="16480236">
                  <a:moveTo>
                    <a:pt x="0" y="0"/>
                  </a:moveTo>
                  <a:lnTo>
                    <a:pt x="16480236" y="0"/>
                  </a:lnTo>
                  <a:lnTo>
                    <a:pt x="16480236" y="9899269"/>
                  </a:lnTo>
                  <a:lnTo>
                    <a:pt x="0" y="9899269"/>
                  </a:lnTo>
                  <a:lnTo>
                    <a:pt x="0" y="0"/>
                  </a:lnTo>
                  <a:close/>
                </a:path>
              </a:pathLst>
            </a:custGeom>
            <a:blipFill>
              <a:blip r:embed="rId4"/>
              <a:stretch>
                <a:fillRect l="-5121" t="-109765" r="0" b="-101354"/>
              </a:stretch>
            </a:blipFill>
          </p:spPr>
        </p:sp>
      </p:grpSp>
      <p:sp>
        <p:nvSpPr>
          <p:cNvPr name="Freeform 11" id="11"/>
          <p:cNvSpPr/>
          <p:nvPr/>
        </p:nvSpPr>
        <p:spPr>
          <a:xfrm flipH="false" flipV="false" rot="0">
            <a:off x="13315246" y="1806066"/>
            <a:ext cx="4123314" cy="7452234"/>
          </a:xfrm>
          <a:custGeom>
            <a:avLst/>
            <a:gdLst/>
            <a:ahLst/>
            <a:cxnLst/>
            <a:rect r="r" b="b" t="t" l="l"/>
            <a:pathLst>
              <a:path h="7452234" w="4123314">
                <a:moveTo>
                  <a:pt x="0" y="0"/>
                </a:moveTo>
                <a:lnTo>
                  <a:pt x="4123314" y="0"/>
                </a:lnTo>
                <a:lnTo>
                  <a:pt x="4123314" y="7452234"/>
                </a:lnTo>
                <a:lnTo>
                  <a:pt x="0" y="7452234"/>
                </a:lnTo>
                <a:lnTo>
                  <a:pt x="0" y="0"/>
                </a:lnTo>
                <a:close/>
              </a:path>
            </a:pathLst>
          </a:custGeom>
          <a:blipFill>
            <a:blip r:embed="rId5"/>
            <a:stretch>
              <a:fillRect l="0" t="0" r="-6654" b="-4910"/>
            </a:stretch>
          </a:blipFill>
        </p:spPr>
      </p:sp>
      <p:sp>
        <p:nvSpPr>
          <p:cNvPr name="TextBox 12" id="12"/>
          <p:cNvSpPr txBox="true"/>
          <p:nvPr/>
        </p:nvSpPr>
        <p:spPr>
          <a:xfrm rot="0">
            <a:off x="706907" y="3248025"/>
            <a:ext cx="3100073" cy="4075433"/>
          </a:xfrm>
          <a:prstGeom prst="rect">
            <a:avLst/>
          </a:prstGeom>
        </p:spPr>
        <p:txBody>
          <a:bodyPr anchor="t" rtlCol="false" tIns="0" lIns="0" bIns="0" rIns="0">
            <a:spAutoFit/>
          </a:bodyPr>
          <a:lstStyle/>
          <a:p>
            <a:pPr algn="l">
              <a:lnSpc>
                <a:spcPts val="3220"/>
              </a:lnSpc>
            </a:pPr>
            <a:r>
              <a:rPr lang="en-US" sz="2300">
                <a:solidFill>
                  <a:srgbClr val="000000"/>
                </a:solidFill>
                <a:latin typeface="Times New Roman"/>
                <a:ea typeface="Times New Roman"/>
                <a:cs typeface="Times New Roman"/>
                <a:sym typeface="Times New Roman"/>
              </a:rPr>
              <a:t>The organic material is converted into compost rather than being disposed of with general waste and the compost is used by the gardening team in the school garden, completing a resource-recovery cycle within the campus.</a:t>
            </a:r>
          </a:p>
          <a:p>
            <a:pPr algn="l">
              <a:lnSpc>
                <a:spcPts val="3220"/>
              </a:lnSpc>
            </a:pPr>
          </a:p>
        </p:txBody>
      </p:sp>
      <p:sp>
        <p:nvSpPr>
          <p:cNvPr name="TextBox 13" id="13"/>
          <p:cNvSpPr txBox="true"/>
          <p:nvPr/>
        </p:nvSpPr>
        <p:spPr>
          <a:xfrm rot="0">
            <a:off x="706907" y="1189615"/>
            <a:ext cx="3887867" cy="1948186"/>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Kitchen Waste Management Process</a:t>
            </a:r>
          </a:p>
        </p:txBody>
      </p:sp>
      <p:sp>
        <p:nvSpPr>
          <p:cNvPr name="TextBox 14" id="14"/>
          <p:cNvSpPr txBox="true"/>
          <p:nvPr/>
        </p:nvSpPr>
        <p:spPr>
          <a:xfrm rot="0">
            <a:off x="4801495" y="6354312"/>
            <a:ext cx="8379943" cy="2930018"/>
          </a:xfrm>
          <a:prstGeom prst="rect">
            <a:avLst/>
          </a:prstGeom>
        </p:spPr>
        <p:txBody>
          <a:bodyPr anchor="t" rtlCol="false" tIns="0" lIns="0" bIns="0" rIns="0">
            <a:spAutoFit/>
          </a:bodyPr>
          <a:lstStyle/>
          <a:p>
            <a:pPr algn="l" marL="1036320" indent="-345440" lvl="2">
              <a:lnSpc>
                <a:spcPts val="3358"/>
              </a:lnSpc>
              <a:buFont typeface="Arial"/>
              <a:buChar char="⚬"/>
            </a:pPr>
            <a:r>
              <a:rPr lang="en-US" sz="2400">
                <a:solidFill>
                  <a:srgbClr val="000000"/>
                </a:solidFill>
                <a:latin typeface="Times New Roman"/>
                <a:ea typeface="Times New Roman"/>
                <a:cs typeface="Times New Roman"/>
                <a:sym typeface="Times New Roman"/>
              </a:rPr>
              <a:t>Kitchen prepares meals for 3,000+ students and staff, generating daily organic waste.</a:t>
            </a:r>
          </a:p>
          <a:p>
            <a:pPr algn="l" marL="1036320" indent="-345440" lvl="2">
              <a:lnSpc>
                <a:spcPts val="3358"/>
              </a:lnSpc>
              <a:buFont typeface="Arial"/>
              <a:buChar char="⚬"/>
            </a:pPr>
            <a:r>
              <a:rPr lang="en-US" sz="2400">
                <a:solidFill>
                  <a:srgbClr val="000000"/>
                </a:solidFill>
                <a:latin typeface="Times New Roman"/>
                <a:ea typeface="Times New Roman"/>
                <a:cs typeface="Times New Roman"/>
                <a:sym typeface="Times New Roman"/>
              </a:rPr>
              <a:t>Vegetable peels, fruit peels, and other biodegradable waste are collected separately.</a:t>
            </a:r>
          </a:p>
          <a:p>
            <a:pPr algn="l" marL="1036320" indent="-345440" lvl="2">
              <a:lnSpc>
                <a:spcPts val="3358"/>
              </a:lnSpc>
              <a:buFont typeface="Arial"/>
              <a:buChar char="⚬"/>
            </a:pPr>
            <a:r>
              <a:rPr lang="en-US" sz="2400">
                <a:solidFill>
                  <a:srgbClr val="000000"/>
                </a:solidFill>
                <a:latin typeface="Times New Roman"/>
                <a:ea typeface="Times New Roman"/>
                <a:cs typeface="Times New Roman"/>
                <a:sym typeface="Times New Roman"/>
              </a:rPr>
              <a:t>Collected waste is taken to the campus composting area.</a:t>
            </a:r>
          </a:p>
          <a:p>
            <a:pPr algn="l" marL="1036320" indent="-345440" lvl="2">
              <a:lnSpc>
                <a:spcPts val="3358"/>
              </a:lnSpc>
              <a:buFont typeface="Arial"/>
              <a:buChar char="⚬"/>
            </a:pPr>
            <a:r>
              <a:rPr lang="en-US" sz="2400">
                <a:solidFill>
                  <a:srgbClr val="000000"/>
                </a:solidFill>
                <a:latin typeface="Times New Roman"/>
                <a:ea typeface="Times New Roman"/>
                <a:cs typeface="Times New Roman"/>
                <a:sym typeface="Times New Roman"/>
              </a:rPr>
              <a:t>Organic waste is converted into vermicompost through the earthworm-based composting process.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87E54D"/>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sp>
        <p:nvSpPr>
          <p:cNvPr name="TextBox 5" id="5"/>
          <p:cNvSpPr txBox="true"/>
          <p:nvPr/>
        </p:nvSpPr>
        <p:spPr>
          <a:xfrm rot="0">
            <a:off x="5355850" y="829942"/>
            <a:ext cx="12302547" cy="671751"/>
          </a:xfrm>
          <a:prstGeom prst="rect">
            <a:avLst/>
          </a:prstGeom>
        </p:spPr>
        <p:txBody>
          <a:bodyPr anchor="t" rtlCol="false" tIns="0" lIns="0" bIns="0" rIns="0">
            <a:spAutoFit/>
          </a:bodyPr>
          <a:lstStyle/>
          <a:p>
            <a:pPr algn="l">
              <a:lnSpc>
                <a:spcPts val="4900"/>
              </a:lnSpc>
            </a:pPr>
            <a:r>
              <a:rPr lang="en-US" sz="3500" b="true">
                <a:solidFill>
                  <a:srgbClr val="000000"/>
                </a:solidFill>
                <a:latin typeface="Times New Roman Bold"/>
                <a:ea typeface="Times New Roman Bold"/>
                <a:cs typeface="Times New Roman Bold"/>
                <a:sym typeface="Times New Roman Bold"/>
              </a:rPr>
              <a:t>Smart Vermicompost System - ATL Changemaking Initiative</a:t>
            </a:r>
          </a:p>
        </p:txBody>
      </p:sp>
      <p:grpSp>
        <p:nvGrpSpPr>
          <p:cNvPr name="Group 6" id="6"/>
          <p:cNvGrpSpPr/>
          <p:nvPr/>
        </p:nvGrpSpPr>
        <p:grpSpPr>
          <a:xfrm rot="0">
            <a:off x="17153449" y="-8220"/>
            <a:ext cx="1134551" cy="1293781"/>
            <a:chOff x="0" y="0"/>
            <a:chExt cx="1512735" cy="1725041"/>
          </a:xfrm>
        </p:grpSpPr>
        <p:sp>
          <p:nvSpPr>
            <p:cNvPr name="Freeform 7" id="7"/>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8" id="8"/>
          <p:cNvGrpSpPr/>
          <p:nvPr/>
        </p:nvGrpSpPr>
        <p:grpSpPr>
          <a:xfrm rot="0">
            <a:off x="9548701" y="1805616"/>
            <a:ext cx="7604414" cy="5738622"/>
            <a:chOff x="0" y="0"/>
            <a:chExt cx="11222511" cy="8468995"/>
          </a:xfrm>
        </p:grpSpPr>
        <p:sp>
          <p:nvSpPr>
            <p:cNvPr name="Freeform 9" id="9"/>
            <p:cNvSpPr/>
            <p:nvPr/>
          </p:nvSpPr>
          <p:spPr>
            <a:xfrm flipH="false" flipV="false" rot="0">
              <a:off x="0" y="0"/>
              <a:ext cx="11222501" cy="8468995"/>
            </a:xfrm>
            <a:custGeom>
              <a:avLst/>
              <a:gdLst/>
              <a:ahLst/>
              <a:cxnLst/>
              <a:rect r="r" b="b" t="t" l="l"/>
              <a:pathLst>
                <a:path h="8468995" w="11222501">
                  <a:moveTo>
                    <a:pt x="0" y="0"/>
                  </a:moveTo>
                  <a:lnTo>
                    <a:pt x="11222501" y="0"/>
                  </a:lnTo>
                  <a:lnTo>
                    <a:pt x="11222501" y="8468995"/>
                  </a:lnTo>
                  <a:lnTo>
                    <a:pt x="0" y="8468995"/>
                  </a:lnTo>
                  <a:lnTo>
                    <a:pt x="0" y="0"/>
                  </a:lnTo>
                  <a:close/>
                </a:path>
              </a:pathLst>
            </a:custGeom>
            <a:blipFill>
              <a:blip r:embed="rId5"/>
              <a:stretch>
                <a:fillRect l="-17079" t="0" r="-17079" b="0"/>
              </a:stretch>
            </a:blipFill>
          </p:spPr>
        </p:sp>
      </p:grpSp>
      <p:sp>
        <p:nvSpPr>
          <p:cNvPr name="Freeform 10" id="10"/>
          <p:cNvSpPr/>
          <p:nvPr/>
        </p:nvSpPr>
        <p:spPr>
          <a:xfrm flipH="false" flipV="false" rot="0">
            <a:off x="5504507" y="1805616"/>
            <a:ext cx="3803974" cy="5704178"/>
          </a:xfrm>
          <a:custGeom>
            <a:avLst/>
            <a:gdLst/>
            <a:ahLst/>
            <a:cxnLst/>
            <a:rect r="r" b="b" t="t" l="l"/>
            <a:pathLst>
              <a:path h="5704178" w="3803974">
                <a:moveTo>
                  <a:pt x="0" y="0"/>
                </a:moveTo>
                <a:lnTo>
                  <a:pt x="3803974" y="0"/>
                </a:lnTo>
                <a:lnTo>
                  <a:pt x="3803974" y="5704178"/>
                </a:lnTo>
                <a:lnTo>
                  <a:pt x="0" y="5704178"/>
                </a:lnTo>
                <a:lnTo>
                  <a:pt x="0" y="0"/>
                </a:lnTo>
                <a:close/>
              </a:path>
            </a:pathLst>
          </a:custGeom>
          <a:blipFill>
            <a:blip r:embed="rId6"/>
            <a:stretch>
              <a:fillRect l="0" t="0" r="0" b="0"/>
            </a:stretch>
          </a:blipFill>
        </p:spPr>
      </p:sp>
      <p:sp>
        <p:nvSpPr>
          <p:cNvPr name="TextBox 11" id="11"/>
          <p:cNvSpPr txBox="true"/>
          <p:nvPr/>
        </p:nvSpPr>
        <p:spPr>
          <a:xfrm rot="0">
            <a:off x="706907" y="3246215"/>
            <a:ext cx="3626215" cy="4136888"/>
          </a:xfrm>
          <a:prstGeom prst="rect">
            <a:avLst/>
          </a:prstGeom>
        </p:spPr>
        <p:txBody>
          <a:bodyPr anchor="t" rtlCol="false" tIns="0" lIns="0" bIns="0" rIns="0">
            <a:spAutoFit/>
          </a:bodyPr>
          <a:lstStyle/>
          <a:p>
            <a:pPr algn="l">
              <a:lnSpc>
                <a:spcPts val="3218"/>
              </a:lnSpc>
            </a:pPr>
            <a:r>
              <a:rPr lang="en-US" sz="2298">
                <a:solidFill>
                  <a:srgbClr val="000000"/>
                </a:solidFill>
                <a:latin typeface="Times New Roman"/>
                <a:ea typeface="Times New Roman"/>
                <a:cs typeface="Times New Roman"/>
                <a:sym typeface="Times New Roman"/>
              </a:rPr>
              <a:t>As part of the Atal Tinkering Lab (ATL) Changemaking initiative, students identified a challenge in the school’s organic waste management process and they developed the system connects technology with the school’s existing kitchen-waste management efforts. </a:t>
            </a:r>
          </a:p>
        </p:txBody>
      </p:sp>
      <p:sp>
        <p:nvSpPr>
          <p:cNvPr name="TextBox 12" id="12"/>
          <p:cNvSpPr txBox="true"/>
          <p:nvPr/>
        </p:nvSpPr>
        <p:spPr>
          <a:xfrm rot="0">
            <a:off x="706907" y="1189615"/>
            <a:ext cx="3887867" cy="1310011"/>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ATL Student Innovation</a:t>
            </a:r>
          </a:p>
        </p:txBody>
      </p:sp>
      <p:sp>
        <p:nvSpPr>
          <p:cNvPr name="TextBox 13" id="13"/>
          <p:cNvSpPr txBox="true"/>
          <p:nvPr/>
        </p:nvSpPr>
        <p:spPr>
          <a:xfrm rot="0">
            <a:off x="5355850" y="7782363"/>
            <a:ext cx="12005234" cy="1608455"/>
          </a:xfrm>
          <a:prstGeom prst="rect">
            <a:avLst/>
          </a:prstGeom>
        </p:spPr>
        <p:txBody>
          <a:bodyPr anchor="t" rtlCol="false" tIns="0" lIns="0" bIns="0" rIns="0">
            <a:spAutoFit/>
          </a:bodyPr>
          <a:lstStyle/>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Students recognised that manually segregating organic waste and managing the vermicomposting process could be difficult to sustain efficiently. </a:t>
            </a: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To address this challenge, they designed and developed a Smart Vermicompost System, which has been deployed on the school campus.</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87E54D"/>
            </a:solidFill>
          </p:spPr>
        </p:sp>
      </p:grpSp>
      <p:sp>
        <p:nvSpPr>
          <p:cNvPr name="TextBox 4" id="4"/>
          <p:cNvSpPr txBox="true"/>
          <p:nvPr/>
        </p:nvSpPr>
        <p:spPr>
          <a:xfrm rot="0">
            <a:off x="5355850" y="857250"/>
            <a:ext cx="12302547" cy="685162"/>
          </a:xfrm>
          <a:prstGeom prst="rect">
            <a:avLst/>
          </a:prstGeom>
        </p:spPr>
        <p:txBody>
          <a:bodyPr anchor="t" rtlCol="false" tIns="0" lIns="0" bIns="0" rIns="0">
            <a:spAutoFit/>
          </a:bodyPr>
          <a:lstStyle/>
          <a:p>
            <a:pPr algn="l">
              <a:lnSpc>
                <a:spcPts val="4759"/>
              </a:lnSpc>
            </a:pPr>
            <a:r>
              <a:rPr lang="en-US" sz="3399" b="true">
                <a:solidFill>
                  <a:srgbClr val="000000"/>
                </a:solidFill>
                <a:latin typeface="Times New Roman Bold"/>
                <a:ea typeface="Times New Roman Bold"/>
                <a:cs typeface="Times New Roman Bold"/>
                <a:sym typeface="Times New Roman Bold"/>
              </a:rPr>
              <a:t>Kitchen Waste Management and Composting</a:t>
            </a:r>
          </a:p>
        </p:txBody>
      </p:sp>
      <p:grpSp>
        <p:nvGrpSpPr>
          <p:cNvPr name="Group 5" id="5"/>
          <p:cNvGrpSpPr/>
          <p:nvPr/>
        </p:nvGrpSpPr>
        <p:grpSpPr>
          <a:xfrm rot="0">
            <a:off x="17153449" y="-8220"/>
            <a:ext cx="1134551" cy="1293781"/>
            <a:chOff x="0" y="0"/>
            <a:chExt cx="1512735" cy="1725041"/>
          </a:xfrm>
        </p:grpSpPr>
        <p:sp>
          <p:nvSpPr>
            <p:cNvPr name="Freeform 6" id="6"/>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2"/>
              <a:stretch>
                <a:fillRect l="-7017" t="0" r="-7020" b="0"/>
              </a:stretch>
            </a:blipFill>
          </p:spPr>
        </p:sp>
      </p:grpSp>
      <p:grpSp>
        <p:nvGrpSpPr>
          <p:cNvPr name="Group 7" id="7"/>
          <p:cNvGrpSpPr/>
          <p:nvPr/>
        </p:nvGrpSpPr>
        <p:grpSpPr>
          <a:xfrm rot="0">
            <a:off x="5305848" y="2005543"/>
            <a:ext cx="12034961" cy="5594518"/>
            <a:chOff x="0" y="0"/>
            <a:chExt cx="16046615" cy="7459358"/>
          </a:xfrm>
        </p:grpSpPr>
        <p:sp>
          <p:nvSpPr>
            <p:cNvPr name="Freeform 8" id="8"/>
            <p:cNvSpPr/>
            <p:nvPr/>
          </p:nvSpPr>
          <p:spPr>
            <a:xfrm flipH="false" flipV="false" rot="0">
              <a:off x="0" y="0"/>
              <a:ext cx="16046577" cy="7459345"/>
            </a:xfrm>
            <a:custGeom>
              <a:avLst/>
              <a:gdLst/>
              <a:ahLst/>
              <a:cxnLst/>
              <a:rect r="r" b="b" t="t" l="l"/>
              <a:pathLst>
                <a:path h="7459345" w="16046577">
                  <a:moveTo>
                    <a:pt x="0" y="0"/>
                  </a:moveTo>
                  <a:lnTo>
                    <a:pt x="16046577" y="0"/>
                  </a:lnTo>
                  <a:lnTo>
                    <a:pt x="16046577" y="7459345"/>
                  </a:lnTo>
                  <a:lnTo>
                    <a:pt x="0" y="7459345"/>
                  </a:lnTo>
                  <a:lnTo>
                    <a:pt x="0" y="0"/>
                  </a:lnTo>
                  <a:close/>
                </a:path>
              </a:pathLst>
            </a:custGeom>
            <a:blipFill>
              <a:blip r:embed="rId3"/>
              <a:stretch>
                <a:fillRect l="-1740" t="0" r="-1740" b="0"/>
              </a:stretch>
            </a:blipFill>
          </p:spPr>
        </p:sp>
      </p:grpSp>
      <p:grpSp>
        <p:nvGrpSpPr>
          <p:cNvPr name="Group 9" id="9"/>
          <p:cNvGrpSpPr/>
          <p:nvPr/>
        </p:nvGrpSpPr>
        <p:grpSpPr>
          <a:xfrm rot="0">
            <a:off x="13742198" y="2005543"/>
            <a:ext cx="3598612" cy="5594518"/>
            <a:chOff x="0" y="0"/>
            <a:chExt cx="4798149" cy="7459358"/>
          </a:xfrm>
        </p:grpSpPr>
        <p:sp>
          <p:nvSpPr>
            <p:cNvPr name="Freeform 10" id="10"/>
            <p:cNvSpPr/>
            <p:nvPr/>
          </p:nvSpPr>
          <p:spPr>
            <a:xfrm flipH="false" flipV="false" rot="0">
              <a:off x="0" y="0"/>
              <a:ext cx="4798187" cy="7459345"/>
            </a:xfrm>
            <a:custGeom>
              <a:avLst/>
              <a:gdLst/>
              <a:ahLst/>
              <a:cxnLst/>
              <a:rect r="r" b="b" t="t" l="l"/>
              <a:pathLst>
                <a:path h="7459345" w="4798187">
                  <a:moveTo>
                    <a:pt x="0" y="0"/>
                  </a:moveTo>
                  <a:lnTo>
                    <a:pt x="4798187" y="0"/>
                  </a:lnTo>
                  <a:lnTo>
                    <a:pt x="4798187" y="7459345"/>
                  </a:lnTo>
                  <a:lnTo>
                    <a:pt x="0" y="7459345"/>
                  </a:lnTo>
                  <a:lnTo>
                    <a:pt x="0" y="0"/>
                  </a:lnTo>
                  <a:close/>
                </a:path>
              </a:pathLst>
            </a:custGeom>
            <a:blipFill>
              <a:blip r:embed="rId4"/>
              <a:stretch>
                <a:fillRect l="0" t="-19775" r="0" b="-19775"/>
              </a:stretch>
            </a:blipFill>
          </p:spPr>
        </p:sp>
      </p:grpSp>
      <p:sp>
        <p:nvSpPr>
          <p:cNvPr name="Freeform 11" id="11"/>
          <p:cNvSpPr/>
          <p:nvPr/>
        </p:nvSpPr>
        <p:spPr>
          <a:xfrm flipH="false" flipV="false" rot="8281061">
            <a:off x="14536617" y="7213565"/>
            <a:ext cx="2647646" cy="1006106"/>
          </a:xfrm>
          <a:custGeom>
            <a:avLst/>
            <a:gdLst/>
            <a:ahLst/>
            <a:cxnLst/>
            <a:rect r="r" b="b" t="t" l="l"/>
            <a:pathLst>
              <a:path h="1006106" w="2647646">
                <a:moveTo>
                  <a:pt x="0" y="0"/>
                </a:moveTo>
                <a:lnTo>
                  <a:pt x="2647646" y="0"/>
                </a:lnTo>
                <a:lnTo>
                  <a:pt x="2647646" y="1006106"/>
                </a:lnTo>
                <a:lnTo>
                  <a:pt x="0" y="100610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12" id="12"/>
          <p:cNvSpPr txBox="true"/>
          <p:nvPr/>
        </p:nvSpPr>
        <p:spPr>
          <a:xfrm rot="0">
            <a:off x="968980" y="3668350"/>
            <a:ext cx="2555468" cy="3608705"/>
          </a:xfrm>
          <a:prstGeom prst="rect">
            <a:avLst/>
          </a:prstGeom>
        </p:spPr>
        <p:txBody>
          <a:bodyPr anchor="t" rtlCol="false" tIns="0" lIns="0" bIns="0" rIns="0">
            <a:spAutoFit/>
          </a:bodyPr>
          <a:lstStyle/>
          <a:p>
            <a:pPr algn="l">
              <a:lnSpc>
                <a:spcPts val="3220"/>
              </a:lnSpc>
            </a:pPr>
            <a:r>
              <a:rPr lang="en-US" sz="2300">
                <a:solidFill>
                  <a:srgbClr val="000000"/>
                </a:solidFill>
                <a:latin typeface="Times New Roman"/>
                <a:ea typeface="Times New Roman"/>
                <a:cs typeface="Times New Roman"/>
                <a:sym typeface="Times New Roman"/>
              </a:rPr>
              <a:t>The</a:t>
            </a:r>
            <a:r>
              <a:rPr lang="en-US" sz="2300">
                <a:solidFill>
                  <a:srgbClr val="000000"/>
                </a:solidFill>
                <a:latin typeface="Times New Roman"/>
                <a:ea typeface="Times New Roman"/>
                <a:cs typeface="Times New Roman"/>
                <a:sym typeface="Times New Roman"/>
              </a:rPr>
              <a:t> finished vermicompost and the treated water from the STP is then used in Shilp Udyan, the school garden, where it supports soil enrichment and plant growth.</a:t>
            </a:r>
          </a:p>
        </p:txBody>
      </p:sp>
      <p:sp>
        <p:nvSpPr>
          <p:cNvPr name="TextBox 13" id="13"/>
          <p:cNvSpPr txBox="true"/>
          <p:nvPr/>
        </p:nvSpPr>
        <p:spPr>
          <a:xfrm rot="0">
            <a:off x="706907" y="1189615"/>
            <a:ext cx="3887867" cy="1948186"/>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Kitchen Waste Management Process</a:t>
            </a:r>
          </a:p>
        </p:txBody>
      </p:sp>
      <p:sp>
        <p:nvSpPr>
          <p:cNvPr name="TextBox 14" id="14"/>
          <p:cNvSpPr txBox="true"/>
          <p:nvPr/>
        </p:nvSpPr>
        <p:spPr>
          <a:xfrm rot="0">
            <a:off x="5530857" y="7924953"/>
            <a:ext cx="8727411" cy="1208405"/>
          </a:xfrm>
          <a:prstGeom prst="rect">
            <a:avLst/>
          </a:prstGeom>
        </p:spPr>
        <p:txBody>
          <a:bodyPr anchor="t" rtlCol="false" tIns="0" lIns="0" bIns="0" rIns="0">
            <a:spAutoFit/>
          </a:bodyPr>
          <a:lstStyle/>
          <a:p>
            <a:pPr algn="l">
              <a:lnSpc>
                <a:spcPts val="3220"/>
              </a:lnSpc>
            </a:pPr>
            <a:r>
              <a:rPr lang="en-US" sz="2300">
                <a:solidFill>
                  <a:srgbClr val="000000"/>
                </a:solidFill>
                <a:latin typeface="Times New Roman"/>
                <a:ea typeface="Times New Roman"/>
                <a:cs typeface="Times New Roman"/>
                <a:sym typeface="Times New Roman"/>
              </a:rPr>
              <a:t>Through the school’s vermicomposting initiative, suitable organic waste is processed with the help of earthworms and converted into nutrient-rich vermicompost.  </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FB365"/>
            </a:solidFill>
          </p:spPr>
        </p:sp>
      </p:grpSp>
      <p:grpSp>
        <p:nvGrpSpPr>
          <p:cNvPr name="Group 4" id="4"/>
          <p:cNvGrpSpPr/>
          <p:nvPr/>
        </p:nvGrpSpPr>
        <p:grpSpPr>
          <a:xfrm rot="0">
            <a:off x="17153449" y="-8220"/>
            <a:ext cx="1134551" cy="1293781"/>
            <a:chOff x="0" y="0"/>
            <a:chExt cx="1512735" cy="1725041"/>
          </a:xfrm>
        </p:grpSpPr>
        <p:sp>
          <p:nvSpPr>
            <p:cNvPr name="Freeform 5" id="5"/>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2"/>
              <a:stretch>
                <a:fillRect l="-7017" t="0" r="-7020" b="0"/>
              </a:stretch>
            </a:blipFill>
          </p:spPr>
        </p:sp>
      </p:grpSp>
      <p:sp>
        <p:nvSpPr>
          <p:cNvPr name="Freeform 6" id="6"/>
          <p:cNvSpPr/>
          <p:nvPr/>
        </p:nvSpPr>
        <p:spPr>
          <a:xfrm flipH="false" flipV="false" rot="0">
            <a:off x="5796916" y="1813854"/>
            <a:ext cx="7593386" cy="7593386"/>
          </a:xfrm>
          <a:custGeom>
            <a:avLst/>
            <a:gdLst/>
            <a:ahLst/>
            <a:cxnLst/>
            <a:rect r="r" b="b" t="t" l="l"/>
            <a:pathLst>
              <a:path h="7593386" w="7593386">
                <a:moveTo>
                  <a:pt x="0" y="0"/>
                </a:moveTo>
                <a:lnTo>
                  <a:pt x="7593386" y="0"/>
                </a:lnTo>
                <a:lnTo>
                  <a:pt x="7593386" y="7593386"/>
                </a:lnTo>
                <a:lnTo>
                  <a:pt x="0" y="7593386"/>
                </a:lnTo>
                <a:lnTo>
                  <a:pt x="0" y="0"/>
                </a:lnTo>
                <a:close/>
              </a:path>
            </a:pathLst>
          </a:custGeom>
          <a:blipFill>
            <a:blip r:embed="rId3"/>
            <a:stretch>
              <a:fillRect l="0" t="0" r="0" b="0"/>
            </a:stretch>
          </a:blipFill>
        </p:spPr>
      </p:sp>
      <p:sp>
        <p:nvSpPr>
          <p:cNvPr name="TextBox 7" id="7"/>
          <p:cNvSpPr txBox="true"/>
          <p:nvPr/>
        </p:nvSpPr>
        <p:spPr>
          <a:xfrm rot="0">
            <a:off x="5355850" y="793432"/>
            <a:ext cx="13166404" cy="625430"/>
          </a:xfrm>
          <a:prstGeom prst="rect">
            <a:avLst/>
          </a:prstGeom>
        </p:spPr>
        <p:txBody>
          <a:bodyPr anchor="t" rtlCol="false" tIns="0" lIns="0" bIns="0" rIns="0">
            <a:spAutoFit/>
          </a:bodyPr>
          <a:lstStyle/>
          <a:p>
            <a:pPr algn="l">
              <a:lnSpc>
                <a:spcPts val="4900"/>
              </a:lnSpc>
            </a:pPr>
            <a:r>
              <a:rPr lang="en-US" sz="3500" b="true">
                <a:solidFill>
                  <a:srgbClr val="000000"/>
                </a:solidFill>
                <a:latin typeface="Times New Roman Bold"/>
                <a:ea typeface="Times New Roman Bold"/>
                <a:cs typeface="Times New Roman Bold"/>
                <a:sym typeface="Times New Roman Bold"/>
              </a:rPr>
              <a:t>Se</a:t>
            </a:r>
            <a:r>
              <a:rPr lang="en-US" sz="3500" b="true">
                <a:solidFill>
                  <a:srgbClr val="000000"/>
                </a:solidFill>
                <a:latin typeface="Times New Roman Bold"/>
                <a:ea typeface="Times New Roman Bold"/>
                <a:cs typeface="Times New Roman Bold"/>
                <a:sym typeface="Times New Roman Bold"/>
              </a:rPr>
              <a:t>asonal Water Quality Assessment – Gantiganahalli Lake</a:t>
            </a:r>
          </a:p>
        </p:txBody>
      </p:sp>
      <p:sp>
        <p:nvSpPr>
          <p:cNvPr name="TextBox 8" id="8"/>
          <p:cNvSpPr txBox="true"/>
          <p:nvPr/>
        </p:nvSpPr>
        <p:spPr>
          <a:xfrm rot="0">
            <a:off x="706907" y="1189615"/>
            <a:ext cx="3110018" cy="2586279"/>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Wate</a:t>
            </a:r>
            <a:r>
              <a:rPr lang="en-US" sz="4416" b="true">
                <a:solidFill>
                  <a:srgbClr val="000000"/>
                </a:solidFill>
                <a:latin typeface="Times New Roman Bold"/>
                <a:ea typeface="Times New Roman Bold"/>
                <a:cs typeface="Times New Roman Bold"/>
                <a:sym typeface="Times New Roman Bold"/>
              </a:rPr>
              <a:t>r Testing to Lake Restoration</a:t>
            </a:r>
          </a:p>
        </p:txBody>
      </p:sp>
      <p:sp>
        <p:nvSpPr>
          <p:cNvPr name="TextBox 9" id="9"/>
          <p:cNvSpPr txBox="true"/>
          <p:nvPr/>
        </p:nvSpPr>
        <p:spPr>
          <a:xfrm rot="0">
            <a:off x="13573206" y="2003901"/>
            <a:ext cx="3898234" cy="6809105"/>
          </a:xfrm>
          <a:prstGeom prst="rect">
            <a:avLst/>
          </a:prstGeom>
        </p:spPr>
        <p:txBody>
          <a:bodyPr anchor="t" rtlCol="false" tIns="0" lIns="0" bIns="0" rIns="0">
            <a:spAutoFit/>
          </a:bodyPr>
          <a:lstStyle/>
          <a:p>
            <a:pPr algn="l">
              <a:lnSpc>
                <a:spcPts val="3220"/>
              </a:lnSpc>
            </a:pP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Seasonal water samples were collected and analysed for key physicochemical parameters such as pH, TDS, electrical conductivity, cations and anions.</a:t>
            </a:r>
          </a:p>
          <a:p>
            <a:pPr algn="l">
              <a:lnSpc>
                <a:spcPts val="3220"/>
              </a:lnSpc>
            </a:pP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Results indicated that several parameters exceeded permissible limits.</a:t>
            </a:r>
          </a:p>
          <a:p>
            <a:pPr algn="l">
              <a:lnSpc>
                <a:spcPts val="3220"/>
              </a:lnSpc>
            </a:pPr>
          </a:p>
          <a:p>
            <a:pPr algn="l" marL="496571" indent="-248285" lvl="1">
              <a:lnSpc>
                <a:spcPts val="3220"/>
              </a:lnSpc>
              <a:buFont typeface="Arial"/>
              <a:buChar char="•"/>
            </a:pPr>
            <a:r>
              <a:rPr lang="en-US" sz="2300">
                <a:solidFill>
                  <a:srgbClr val="000000"/>
                </a:solidFill>
                <a:latin typeface="Times New Roman"/>
                <a:ea typeface="Times New Roman"/>
                <a:cs typeface="Times New Roman"/>
                <a:sym typeface="Times New Roman"/>
              </a:rPr>
              <a:t>Findings encouraged scientific inquiry and student-led lake conservation.</a:t>
            </a:r>
          </a:p>
          <a:p>
            <a:pPr algn="l">
              <a:lnSpc>
                <a:spcPts val="3220"/>
              </a:lnSpc>
            </a:pPr>
          </a:p>
        </p:txBody>
      </p:sp>
      <p:sp>
        <p:nvSpPr>
          <p:cNvPr name="TextBox 10" id="10"/>
          <p:cNvSpPr txBox="true"/>
          <p:nvPr/>
        </p:nvSpPr>
        <p:spPr>
          <a:xfrm rot="0">
            <a:off x="706907" y="4283074"/>
            <a:ext cx="3887867" cy="3348964"/>
          </a:xfrm>
          <a:prstGeom prst="rect">
            <a:avLst/>
          </a:prstGeom>
        </p:spPr>
        <p:txBody>
          <a:bodyPr anchor="t" rtlCol="false" tIns="0" lIns="0" bIns="0" rIns="0">
            <a:spAutoFit/>
          </a:bodyPr>
          <a:lstStyle/>
          <a:p>
            <a:pPr algn="l">
              <a:lnSpc>
                <a:spcPts val="3359"/>
              </a:lnSpc>
            </a:pPr>
            <a:r>
              <a:rPr lang="en-US" sz="2399">
                <a:solidFill>
                  <a:srgbClr val="000000"/>
                </a:solidFill>
                <a:latin typeface="Times New Roman"/>
                <a:ea typeface="Times New Roman"/>
                <a:cs typeface="Times New Roman"/>
                <a:sym typeface="Times New Roman"/>
              </a:rPr>
              <a:t>Stude</a:t>
            </a:r>
            <a:r>
              <a:rPr lang="en-US" sz="2399">
                <a:solidFill>
                  <a:srgbClr val="000000"/>
                </a:solidFill>
                <a:latin typeface="Times New Roman"/>
                <a:ea typeface="Times New Roman"/>
                <a:cs typeface="Times New Roman"/>
                <a:sym typeface="Times New Roman"/>
              </a:rPr>
              <a:t>nts from Grade 10-12 conducted seasonal water quality assessments at Gantiganahalli Lake near the school to understand changes in water conditions over time and investigate signs of environmental deterioration.</a:t>
            </a:r>
          </a:p>
        </p:txBody>
      </p:sp>
      <p:sp>
        <p:nvSpPr>
          <p:cNvPr name="Freeform 11" id="11"/>
          <p:cNvSpPr/>
          <p:nvPr/>
        </p:nvSpPr>
        <p:spPr>
          <a:xfrm flipH="false" flipV="false" rot="0">
            <a:off x="16948137" y="8458019"/>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FB365"/>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17153449" y="-8220"/>
            <a:ext cx="1134551" cy="1293781"/>
            <a:chOff x="0" y="0"/>
            <a:chExt cx="1512735" cy="1725041"/>
          </a:xfrm>
        </p:grpSpPr>
        <p:sp>
          <p:nvSpPr>
            <p:cNvPr name="Freeform 6" id="6"/>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sp>
        <p:nvSpPr>
          <p:cNvPr name="Freeform 7" id="7"/>
          <p:cNvSpPr/>
          <p:nvPr/>
        </p:nvSpPr>
        <p:spPr>
          <a:xfrm flipH="false" flipV="false" rot="0">
            <a:off x="11490197" y="1965840"/>
            <a:ext cx="6230528" cy="6230528"/>
          </a:xfrm>
          <a:custGeom>
            <a:avLst/>
            <a:gdLst/>
            <a:ahLst/>
            <a:cxnLst/>
            <a:rect r="r" b="b" t="t" l="l"/>
            <a:pathLst>
              <a:path h="6230528" w="6230528">
                <a:moveTo>
                  <a:pt x="0" y="0"/>
                </a:moveTo>
                <a:lnTo>
                  <a:pt x="6230527" y="0"/>
                </a:lnTo>
                <a:lnTo>
                  <a:pt x="6230527" y="6230527"/>
                </a:lnTo>
                <a:lnTo>
                  <a:pt x="0" y="6230527"/>
                </a:lnTo>
                <a:lnTo>
                  <a:pt x="0" y="0"/>
                </a:lnTo>
                <a:close/>
              </a:path>
            </a:pathLst>
          </a:custGeom>
          <a:blipFill>
            <a:blip r:embed="rId5"/>
            <a:stretch>
              <a:fillRect l="0" t="0" r="0" b="0"/>
            </a:stretch>
          </a:blipFill>
        </p:spPr>
      </p:sp>
      <p:sp>
        <p:nvSpPr>
          <p:cNvPr name="TextBox 8" id="8"/>
          <p:cNvSpPr txBox="true"/>
          <p:nvPr/>
        </p:nvSpPr>
        <p:spPr>
          <a:xfrm rot="0">
            <a:off x="5323972" y="933450"/>
            <a:ext cx="13166404" cy="625430"/>
          </a:xfrm>
          <a:prstGeom prst="rect">
            <a:avLst/>
          </a:prstGeom>
        </p:spPr>
        <p:txBody>
          <a:bodyPr anchor="t" rtlCol="false" tIns="0" lIns="0" bIns="0" rIns="0">
            <a:spAutoFit/>
          </a:bodyPr>
          <a:lstStyle/>
          <a:p>
            <a:pPr algn="l">
              <a:lnSpc>
                <a:spcPts val="4900"/>
              </a:lnSpc>
            </a:pPr>
            <a:r>
              <a:rPr lang="en-US" sz="3500" b="true">
                <a:solidFill>
                  <a:srgbClr val="000000"/>
                </a:solidFill>
                <a:latin typeface="Times New Roman Bold"/>
                <a:ea typeface="Times New Roman Bold"/>
                <a:cs typeface="Times New Roman Bold"/>
                <a:sym typeface="Times New Roman Bold"/>
              </a:rPr>
              <a:t> Lake clean-up drive by our students</a:t>
            </a:r>
          </a:p>
        </p:txBody>
      </p:sp>
      <p:sp>
        <p:nvSpPr>
          <p:cNvPr name="TextBox 9" id="9"/>
          <p:cNvSpPr txBox="true"/>
          <p:nvPr/>
        </p:nvSpPr>
        <p:spPr>
          <a:xfrm rot="0">
            <a:off x="706907" y="4157834"/>
            <a:ext cx="3626215" cy="2929864"/>
          </a:xfrm>
          <a:prstGeom prst="rect">
            <a:avLst/>
          </a:prstGeom>
        </p:spPr>
        <p:txBody>
          <a:bodyPr anchor="t" rtlCol="false" tIns="0" lIns="0" bIns="0" rIns="0">
            <a:spAutoFit/>
          </a:bodyPr>
          <a:lstStyle/>
          <a:p>
            <a:pPr algn="l">
              <a:lnSpc>
                <a:spcPts val="3359"/>
              </a:lnSpc>
            </a:pPr>
            <a:r>
              <a:rPr lang="en-US" sz="2399">
                <a:solidFill>
                  <a:srgbClr val="000000"/>
                </a:solidFill>
                <a:latin typeface="Times New Roman"/>
                <a:ea typeface="Times New Roman"/>
                <a:cs typeface="Times New Roman"/>
                <a:sym typeface="Times New Roman"/>
              </a:rPr>
              <a:t>It dem</a:t>
            </a:r>
            <a:r>
              <a:rPr lang="en-US" sz="2399">
                <a:solidFill>
                  <a:srgbClr val="000000"/>
                </a:solidFill>
                <a:latin typeface="Times New Roman"/>
                <a:ea typeface="Times New Roman"/>
                <a:cs typeface="Times New Roman"/>
                <a:sym typeface="Times New Roman"/>
              </a:rPr>
              <a:t>onstrates citizen science in practice- students collected evidence, interpreted environmental conditions, identified concerns, and participated in a solution.</a:t>
            </a:r>
          </a:p>
        </p:txBody>
      </p:sp>
      <p:sp>
        <p:nvSpPr>
          <p:cNvPr name="TextBox 10" id="10"/>
          <p:cNvSpPr txBox="true"/>
          <p:nvPr/>
        </p:nvSpPr>
        <p:spPr>
          <a:xfrm rot="0">
            <a:off x="706907" y="1189615"/>
            <a:ext cx="3887867" cy="2586361"/>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Community-Based Environmental Initiative</a:t>
            </a:r>
          </a:p>
        </p:txBody>
      </p:sp>
      <p:sp>
        <p:nvSpPr>
          <p:cNvPr name="TextBox 11" id="11"/>
          <p:cNvSpPr txBox="true"/>
          <p:nvPr/>
        </p:nvSpPr>
        <p:spPr>
          <a:xfrm rot="0">
            <a:off x="5485573" y="7682081"/>
            <a:ext cx="11993361" cy="2008505"/>
          </a:xfrm>
          <a:prstGeom prst="rect">
            <a:avLst/>
          </a:prstGeom>
        </p:spPr>
        <p:txBody>
          <a:bodyPr anchor="t" rtlCol="false" tIns="0" lIns="0" bIns="0" rIns="0">
            <a:spAutoFit/>
          </a:bodyPr>
          <a:lstStyle/>
          <a:p>
            <a:pPr algn="l">
              <a:lnSpc>
                <a:spcPts val="3220"/>
              </a:lnSpc>
            </a:pPr>
          </a:p>
          <a:p>
            <a:pPr algn="l">
              <a:lnSpc>
                <a:spcPts val="3220"/>
              </a:lnSpc>
            </a:pPr>
          </a:p>
          <a:p>
            <a:pPr algn="l">
              <a:lnSpc>
                <a:spcPts val="3220"/>
              </a:lnSpc>
            </a:pPr>
            <a:r>
              <a:rPr lang="en-US" sz="2300" b="true">
                <a:solidFill>
                  <a:srgbClr val="000000"/>
                </a:solidFill>
                <a:latin typeface="Times New Roman Bold"/>
                <a:ea typeface="Times New Roman Bold"/>
                <a:cs typeface="Times New Roman Bold"/>
                <a:sym typeface="Times New Roman Bold"/>
              </a:rPr>
              <a:t>Based on their observations, students took action by organising and participating in a lake clean-up drive, removing significant quantities of litter.</a:t>
            </a:r>
          </a:p>
          <a:p>
            <a:pPr algn="l">
              <a:lnSpc>
                <a:spcPts val="3220"/>
              </a:lnSpc>
            </a:pPr>
          </a:p>
        </p:txBody>
      </p:sp>
      <p:grpSp>
        <p:nvGrpSpPr>
          <p:cNvPr name="Group 12" id="12"/>
          <p:cNvGrpSpPr/>
          <p:nvPr/>
        </p:nvGrpSpPr>
        <p:grpSpPr>
          <a:xfrm rot="0">
            <a:off x="5323972" y="2052398"/>
            <a:ext cx="5932378" cy="6057410"/>
            <a:chOff x="0" y="0"/>
            <a:chExt cx="7909837" cy="8076547"/>
          </a:xfrm>
        </p:grpSpPr>
        <p:sp>
          <p:nvSpPr>
            <p:cNvPr name="Freeform 13" id="13"/>
            <p:cNvSpPr/>
            <p:nvPr/>
          </p:nvSpPr>
          <p:spPr>
            <a:xfrm flipH="false" flipV="false" rot="0">
              <a:off x="0" y="0"/>
              <a:ext cx="7909837" cy="3820342"/>
            </a:xfrm>
            <a:custGeom>
              <a:avLst/>
              <a:gdLst/>
              <a:ahLst/>
              <a:cxnLst/>
              <a:rect r="r" b="b" t="t" l="l"/>
              <a:pathLst>
                <a:path h="3820342" w="7909837">
                  <a:moveTo>
                    <a:pt x="0" y="0"/>
                  </a:moveTo>
                  <a:lnTo>
                    <a:pt x="7909837" y="0"/>
                  </a:lnTo>
                  <a:lnTo>
                    <a:pt x="7909837" y="3820342"/>
                  </a:lnTo>
                  <a:lnTo>
                    <a:pt x="0" y="3820342"/>
                  </a:lnTo>
                  <a:lnTo>
                    <a:pt x="0" y="0"/>
                  </a:lnTo>
                  <a:close/>
                </a:path>
              </a:pathLst>
            </a:custGeom>
            <a:blipFill>
              <a:blip r:embed="rId6"/>
              <a:stretch>
                <a:fillRect l="-18190" t="-124468" r="-17615" b="-150437"/>
              </a:stretch>
            </a:blipFill>
          </p:spPr>
        </p:sp>
        <p:sp>
          <p:nvSpPr>
            <p:cNvPr name="Freeform 14" id="14"/>
            <p:cNvSpPr/>
            <p:nvPr/>
          </p:nvSpPr>
          <p:spPr>
            <a:xfrm flipH="false" flipV="false" rot="0">
              <a:off x="84546" y="4113782"/>
              <a:ext cx="7740745" cy="3962765"/>
            </a:xfrm>
            <a:custGeom>
              <a:avLst/>
              <a:gdLst/>
              <a:ahLst/>
              <a:cxnLst/>
              <a:rect r="r" b="b" t="t" l="l"/>
              <a:pathLst>
                <a:path h="3962765" w="7740745">
                  <a:moveTo>
                    <a:pt x="0" y="0"/>
                  </a:moveTo>
                  <a:lnTo>
                    <a:pt x="7740745" y="0"/>
                  </a:lnTo>
                  <a:lnTo>
                    <a:pt x="7740745" y="3962765"/>
                  </a:lnTo>
                  <a:lnTo>
                    <a:pt x="0" y="3962765"/>
                  </a:lnTo>
                  <a:lnTo>
                    <a:pt x="0" y="0"/>
                  </a:lnTo>
                  <a:close/>
                </a:path>
              </a:pathLst>
            </a:custGeom>
            <a:blipFill>
              <a:blip r:embed="rId6"/>
              <a:stretch>
                <a:fillRect l="-18190" t="-226759" r="-17615" b="-26946"/>
              </a:stretch>
            </a:blipFill>
          </p:spPr>
        </p:sp>
      </p:gr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308067" y="716518"/>
            <a:ext cx="5109562" cy="8853964"/>
            <a:chOff x="0" y="0"/>
            <a:chExt cx="6812750" cy="11805285"/>
          </a:xfrm>
        </p:grpSpPr>
        <p:sp>
          <p:nvSpPr>
            <p:cNvPr name="Freeform 3" id="3"/>
            <p:cNvSpPr/>
            <p:nvPr/>
          </p:nvSpPr>
          <p:spPr>
            <a:xfrm flipH="false" flipV="false" rot="0">
              <a:off x="0" y="0"/>
              <a:ext cx="6812788" cy="11805286"/>
            </a:xfrm>
            <a:custGeom>
              <a:avLst/>
              <a:gdLst/>
              <a:ahLst/>
              <a:cxnLst/>
              <a:rect r="r" b="b" t="t" l="l"/>
              <a:pathLst>
                <a:path h="11805286" w="6812788">
                  <a:moveTo>
                    <a:pt x="6340983" y="11805285"/>
                  </a:moveTo>
                  <a:lnTo>
                    <a:pt x="471805" y="11805285"/>
                  </a:lnTo>
                  <a:cubicBezTo>
                    <a:pt x="211836" y="11805285"/>
                    <a:pt x="0" y="11593449"/>
                    <a:pt x="0" y="11333480"/>
                  </a:cubicBezTo>
                  <a:lnTo>
                    <a:pt x="0" y="471805"/>
                  </a:lnTo>
                  <a:cubicBezTo>
                    <a:pt x="0" y="211836"/>
                    <a:pt x="211836" y="0"/>
                    <a:pt x="471805" y="0"/>
                  </a:cubicBezTo>
                  <a:lnTo>
                    <a:pt x="6340983" y="0"/>
                  </a:lnTo>
                  <a:cubicBezTo>
                    <a:pt x="6600952" y="0"/>
                    <a:pt x="6812788" y="211836"/>
                    <a:pt x="6812788" y="471805"/>
                  </a:cubicBezTo>
                  <a:lnTo>
                    <a:pt x="6812788" y="11333480"/>
                  </a:lnTo>
                  <a:cubicBezTo>
                    <a:pt x="6812788" y="11593449"/>
                    <a:pt x="6600952" y="11805286"/>
                    <a:pt x="6340983" y="11805286"/>
                  </a:cubicBezTo>
                  <a:close/>
                </a:path>
              </a:pathLst>
            </a:custGeom>
            <a:solidFill>
              <a:srgbClr val="FFB365"/>
            </a:solidFill>
          </p:spPr>
        </p:sp>
      </p:grpSp>
      <p:sp>
        <p:nvSpPr>
          <p:cNvPr name="Freeform 4" id="4"/>
          <p:cNvSpPr/>
          <p:nvPr/>
        </p:nvSpPr>
        <p:spPr>
          <a:xfrm flipH="false" flipV="false" rot="0">
            <a:off x="4071471" y="8196367"/>
            <a:ext cx="523303" cy="523304"/>
          </a:xfrm>
          <a:custGeom>
            <a:avLst/>
            <a:gdLst/>
            <a:ahLst/>
            <a:cxnLst/>
            <a:rect r="r" b="b" t="t" l="l"/>
            <a:pathLst>
              <a:path h="523304" w="523303">
                <a:moveTo>
                  <a:pt x="0" y="0"/>
                </a:moveTo>
                <a:lnTo>
                  <a:pt x="523303" y="0"/>
                </a:lnTo>
                <a:lnTo>
                  <a:pt x="523303" y="523304"/>
                </a:lnTo>
                <a:lnTo>
                  <a:pt x="0" y="523304"/>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5" id="5"/>
          <p:cNvGrpSpPr/>
          <p:nvPr/>
        </p:nvGrpSpPr>
        <p:grpSpPr>
          <a:xfrm rot="0">
            <a:off x="17153449" y="-8220"/>
            <a:ext cx="1134551" cy="1293781"/>
            <a:chOff x="0" y="0"/>
            <a:chExt cx="1512735" cy="1725041"/>
          </a:xfrm>
        </p:grpSpPr>
        <p:sp>
          <p:nvSpPr>
            <p:cNvPr name="Freeform 6" id="6"/>
            <p:cNvSpPr/>
            <p:nvPr/>
          </p:nvSpPr>
          <p:spPr>
            <a:xfrm flipH="false" flipV="false" rot="0">
              <a:off x="0" y="0"/>
              <a:ext cx="1512697" cy="1725041"/>
            </a:xfrm>
            <a:custGeom>
              <a:avLst/>
              <a:gdLst/>
              <a:ahLst/>
              <a:cxnLst/>
              <a:rect r="r" b="b" t="t" l="l"/>
              <a:pathLst>
                <a:path h="1725041" w="1512697">
                  <a:moveTo>
                    <a:pt x="0" y="0"/>
                  </a:moveTo>
                  <a:lnTo>
                    <a:pt x="1512697" y="0"/>
                  </a:lnTo>
                  <a:lnTo>
                    <a:pt x="1512697" y="1725041"/>
                  </a:lnTo>
                  <a:lnTo>
                    <a:pt x="0" y="1725041"/>
                  </a:lnTo>
                  <a:lnTo>
                    <a:pt x="0" y="0"/>
                  </a:lnTo>
                  <a:close/>
                </a:path>
              </a:pathLst>
            </a:custGeom>
            <a:blipFill>
              <a:blip r:embed="rId4"/>
              <a:stretch>
                <a:fillRect l="-7017" t="0" r="-7020" b="0"/>
              </a:stretch>
            </a:blipFill>
          </p:spPr>
        </p:sp>
      </p:grpSp>
      <p:grpSp>
        <p:nvGrpSpPr>
          <p:cNvPr name="Group 7" id="7"/>
          <p:cNvGrpSpPr/>
          <p:nvPr/>
        </p:nvGrpSpPr>
        <p:grpSpPr>
          <a:xfrm rot="0">
            <a:off x="5709075" y="2222764"/>
            <a:ext cx="8606701" cy="6235256"/>
            <a:chOff x="0" y="0"/>
            <a:chExt cx="10994047" cy="7964805"/>
          </a:xfrm>
        </p:grpSpPr>
        <p:sp>
          <p:nvSpPr>
            <p:cNvPr name="Freeform 8" id="8"/>
            <p:cNvSpPr/>
            <p:nvPr/>
          </p:nvSpPr>
          <p:spPr>
            <a:xfrm flipH="false" flipV="false" rot="0">
              <a:off x="0" y="0"/>
              <a:ext cx="10994009" cy="7964805"/>
            </a:xfrm>
            <a:custGeom>
              <a:avLst/>
              <a:gdLst/>
              <a:ahLst/>
              <a:cxnLst/>
              <a:rect r="r" b="b" t="t" l="l"/>
              <a:pathLst>
                <a:path h="7964805" w="10994009">
                  <a:moveTo>
                    <a:pt x="0" y="0"/>
                  </a:moveTo>
                  <a:lnTo>
                    <a:pt x="10994009" y="0"/>
                  </a:lnTo>
                  <a:lnTo>
                    <a:pt x="10994009" y="7964805"/>
                  </a:lnTo>
                  <a:lnTo>
                    <a:pt x="0" y="7964805"/>
                  </a:lnTo>
                  <a:lnTo>
                    <a:pt x="0" y="0"/>
                  </a:lnTo>
                  <a:close/>
                </a:path>
              </a:pathLst>
            </a:custGeom>
            <a:blipFill>
              <a:blip r:embed="rId5"/>
              <a:stretch>
                <a:fillRect l="0" t="0" r="0" b="0"/>
              </a:stretch>
            </a:blipFill>
          </p:spPr>
        </p:sp>
      </p:grpSp>
      <p:sp>
        <p:nvSpPr>
          <p:cNvPr name="TextBox 9" id="9"/>
          <p:cNvSpPr txBox="true"/>
          <p:nvPr/>
        </p:nvSpPr>
        <p:spPr>
          <a:xfrm rot="0">
            <a:off x="5614083" y="541601"/>
            <a:ext cx="10726788" cy="1235052"/>
          </a:xfrm>
          <a:prstGeom prst="rect">
            <a:avLst/>
          </a:prstGeom>
        </p:spPr>
        <p:txBody>
          <a:bodyPr anchor="t" rtlCol="false" tIns="0" lIns="0" bIns="0" rIns="0">
            <a:spAutoFit/>
          </a:bodyPr>
          <a:lstStyle/>
          <a:p>
            <a:pPr algn="l">
              <a:lnSpc>
                <a:spcPts val="4898"/>
              </a:lnSpc>
            </a:pPr>
            <a:r>
              <a:rPr lang="en-US" sz="3498" b="true">
                <a:solidFill>
                  <a:srgbClr val="000000"/>
                </a:solidFill>
                <a:latin typeface="Times New Roman Bold"/>
                <a:ea typeface="Times New Roman Bold"/>
                <a:cs typeface="Times New Roman Bold"/>
                <a:sym typeface="Times New Roman Bold"/>
              </a:rPr>
              <a:t>Environmental Awareness Programmes in Nearby Government Schools</a:t>
            </a:r>
          </a:p>
        </p:txBody>
      </p:sp>
      <p:sp>
        <p:nvSpPr>
          <p:cNvPr name="TextBox 10" id="10"/>
          <p:cNvSpPr txBox="true"/>
          <p:nvPr/>
        </p:nvSpPr>
        <p:spPr>
          <a:xfrm rot="0">
            <a:off x="706907" y="1189615"/>
            <a:ext cx="3887867" cy="1310011"/>
          </a:xfrm>
          <a:prstGeom prst="rect">
            <a:avLst/>
          </a:prstGeom>
        </p:spPr>
        <p:txBody>
          <a:bodyPr anchor="t" rtlCol="false" tIns="0" lIns="0" bIns="0" rIns="0">
            <a:spAutoFit/>
          </a:bodyPr>
          <a:lstStyle/>
          <a:p>
            <a:pPr algn="l">
              <a:lnSpc>
                <a:spcPts val="5035"/>
              </a:lnSpc>
            </a:pPr>
            <a:r>
              <a:rPr lang="en-US" sz="4416" b="true">
                <a:solidFill>
                  <a:srgbClr val="000000"/>
                </a:solidFill>
                <a:latin typeface="Times New Roman Bold"/>
                <a:ea typeface="Times New Roman Bold"/>
                <a:cs typeface="Times New Roman Bold"/>
                <a:sym typeface="Times New Roman Bold"/>
              </a:rPr>
              <a:t>Student-Led Outreach</a:t>
            </a:r>
          </a:p>
        </p:txBody>
      </p:sp>
      <p:sp>
        <p:nvSpPr>
          <p:cNvPr name="TextBox 11" id="11"/>
          <p:cNvSpPr txBox="true"/>
          <p:nvPr/>
        </p:nvSpPr>
        <p:spPr>
          <a:xfrm rot="0">
            <a:off x="5709075" y="8587421"/>
            <a:ext cx="11550225" cy="1208405"/>
          </a:xfrm>
          <a:prstGeom prst="rect">
            <a:avLst/>
          </a:prstGeom>
        </p:spPr>
        <p:txBody>
          <a:bodyPr anchor="t" rtlCol="false" tIns="0" lIns="0" bIns="0" rIns="0">
            <a:spAutoFit/>
          </a:bodyPr>
          <a:lstStyle/>
          <a:p>
            <a:pPr algn="l">
              <a:lnSpc>
                <a:spcPts val="3220"/>
              </a:lnSpc>
            </a:pPr>
            <a:r>
              <a:rPr lang="en-US" sz="2300" b="true">
                <a:solidFill>
                  <a:srgbClr val="000000"/>
                </a:solidFill>
                <a:latin typeface="Times New Roman Bold"/>
                <a:ea typeface="Times New Roman Bold"/>
                <a:cs typeface="Times New Roman Bold"/>
                <a:sym typeface="Times New Roman Bold"/>
              </a:rPr>
              <a:t>Students visited  Gantegehalli Government Primary School and Harohalli Government Primary School</a:t>
            </a:r>
          </a:p>
          <a:p>
            <a:pPr algn="l">
              <a:lnSpc>
                <a:spcPts val="3220"/>
              </a:lnSpc>
            </a:pPr>
          </a:p>
        </p:txBody>
      </p:sp>
      <p:sp>
        <p:nvSpPr>
          <p:cNvPr name="TextBox 12" id="12"/>
          <p:cNvSpPr txBox="true"/>
          <p:nvPr/>
        </p:nvSpPr>
        <p:spPr>
          <a:xfrm rot="0">
            <a:off x="14154618" y="2532063"/>
            <a:ext cx="3304689" cy="4808855"/>
          </a:xfrm>
          <a:prstGeom prst="rect">
            <a:avLst/>
          </a:prstGeom>
        </p:spPr>
        <p:txBody>
          <a:bodyPr anchor="t" rtlCol="false" tIns="0" lIns="0" bIns="0" rIns="0">
            <a:spAutoFit/>
          </a:bodyPr>
          <a:lstStyle/>
          <a:p>
            <a:pPr algn="l">
              <a:lnSpc>
                <a:spcPts val="3220"/>
              </a:lnSpc>
            </a:pPr>
          </a:p>
          <a:p>
            <a:pPr algn="l">
              <a:lnSpc>
                <a:spcPts val="3220"/>
              </a:lnSpc>
            </a:pPr>
          </a:p>
          <a:p>
            <a:pPr algn="l">
              <a:lnSpc>
                <a:spcPts val="3220"/>
              </a:lnSpc>
            </a:pPr>
            <a:r>
              <a:rPr lang="en-US" sz="2300">
                <a:solidFill>
                  <a:srgbClr val="000000"/>
                </a:solidFill>
                <a:latin typeface="Times New Roman"/>
                <a:ea typeface="Times New Roman"/>
                <a:cs typeface="Times New Roman"/>
                <a:sym typeface="Times New Roman"/>
              </a:rPr>
              <a:t>Through these outreach activities and campaigns encourage students and the wider community to reduce waste, segregate it responsibly, and adopt environmentally conscious habits.</a:t>
            </a:r>
          </a:p>
          <a:p>
            <a:pPr algn="l">
              <a:lnSpc>
                <a:spcPts val="3220"/>
              </a:lnSpc>
            </a:pPr>
          </a:p>
        </p:txBody>
      </p:sp>
      <p:sp>
        <p:nvSpPr>
          <p:cNvPr name="TextBox 13" id="13"/>
          <p:cNvSpPr txBox="true"/>
          <p:nvPr/>
        </p:nvSpPr>
        <p:spPr>
          <a:xfrm rot="0">
            <a:off x="837733" y="3121831"/>
            <a:ext cx="3495389" cy="3208655"/>
          </a:xfrm>
          <a:prstGeom prst="rect">
            <a:avLst/>
          </a:prstGeom>
        </p:spPr>
        <p:txBody>
          <a:bodyPr anchor="t" rtlCol="false" tIns="0" lIns="0" bIns="0" rIns="0">
            <a:spAutoFit/>
          </a:bodyPr>
          <a:lstStyle/>
          <a:p>
            <a:pPr algn="l">
              <a:lnSpc>
                <a:spcPts val="3220"/>
              </a:lnSpc>
            </a:pPr>
            <a:r>
              <a:rPr lang="en-US" sz="2300">
                <a:solidFill>
                  <a:srgbClr val="000000"/>
                </a:solidFill>
                <a:latin typeface="Times New Roman"/>
                <a:ea typeface="Times New Roman"/>
                <a:cs typeface="Times New Roman"/>
                <a:sym typeface="Times New Roman"/>
              </a:rPr>
              <a:t>Students conduct awareness campaigns within the school and nearby government schools to promote responsible waste management and sustainable practices.</a:t>
            </a:r>
          </a:p>
          <a:p>
            <a:pPr algn="l">
              <a:lnSpc>
                <a:spcPts val="3220"/>
              </a:lnSpc>
            </a:pPr>
          </a:p>
        </p:txBody>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grpSp>
        <p:nvGrpSpPr>
          <p:cNvPr name="Group 2" id="2"/>
          <p:cNvGrpSpPr/>
          <p:nvPr/>
        </p:nvGrpSpPr>
        <p:grpSpPr>
          <a:xfrm rot="0">
            <a:off x="0" y="-4715"/>
            <a:ext cx="18288000" cy="2330320"/>
            <a:chOff x="0" y="0"/>
            <a:chExt cx="24384000" cy="3107093"/>
          </a:xfrm>
        </p:grpSpPr>
        <p:sp>
          <p:nvSpPr>
            <p:cNvPr name="Freeform 3" id="3"/>
            <p:cNvSpPr/>
            <p:nvPr/>
          </p:nvSpPr>
          <p:spPr>
            <a:xfrm flipH="false" flipV="false" rot="0">
              <a:off x="0" y="0"/>
              <a:ext cx="24384000" cy="3107055"/>
            </a:xfrm>
            <a:custGeom>
              <a:avLst/>
              <a:gdLst/>
              <a:ahLst/>
              <a:cxnLst/>
              <a:rect r="r" b="b" t="t" l="l"/>
              <a:pathLst>
                <a:path h="3107055" w="24384000">
                  <a:moveTo>
                    <a:pt x="23912195" y="3107055"/>
                  </a:moveTo>
                  <a:lnTo>
                    <a:pt x="471805" y="3107055"/>
                  </a:lnTo>
                  <a:cubicBezTo>
                    <a:pt x="211836" y="3107055"/>
                    <a:pt x="0" y="2895219"/>
                    <a:pt x="0" y="2635250"/>
                  </a:cubicBezTo>
                  <a:lnTo>
                    <a:pt x="0" y="471805"/>
                  </a:lnTo>
                  <a:cubicBezTo>
                    <a:pt x="0" y="211836"/>
                    <a:pt x="211836" y="0"/>
                    <a:pt x="471805" y="0"/>
                  </a:cubicBezTo>
                  <a:lnTo>
                    <a:pt x="23912195" y="0"/>
                  </a:lnTo>
                  <a:cubicBezTo>
                    <a:pt x="24172163" y="0"/>
                    <a:pt x="24384000" y="211836"/>
                    <a:pt x="24384000" y="471805"/>
                  </a:cubicBezTo>
                  <a:lnTo>
                    <a:pt x="24384000" y="2635250"/>
                  </a:lnTo>
                  <a:cubicBezTo>
                    <a:pt x="24384000" y="2895219"/>
                    <a:pt x="24172163" y="3107055"/>
                    <a:pt x="23912195" y="3107055"/>
                  </a:cubicBezTo>
                  <a:close/>
                </a:path>
              </a:pathLst>
            </a:custGeom>
            <a:solidFill>
              <a:srgbClr val="FFD23F"/>
            </a:solidFill>
          </p:spPr>
        </p:sp>
      </p:grpSp>
      <p:sp>
        <p:nvSpPr>
          <p:cNvPr name="TextBox 4" id="4"/>
          <p:cNvSpPr txBox="true"/>
          <p:nvPr/>
        </p:nvSpPr>
        <p:spPr>
          <a:xfrm rot="0">
            <a:off x="1445285" y="356406"/>
            <a:ext cx="11048152" cy="1589027"/>
          </a:xfrm>
          <a:prstGeom prst="rect">
            <a:avLst/>
          </a:prstGeom>
        </p:spPr>
        <p:txBody>
          <a:bodyPr anchor="t" rtlCol="false" tIns="0" lIns="0" bIns="0" rIns="0">
            <a:spAutoFit/>
          </a:bodyPr>
          <a:lstStyle/>
          <a:p>
            <a:pPr algn="l">
              <a:lnSpc>
                <a:spcPts val="6146"/>
              </a:lnSpc>
            </a:pPr>
            <a:r>
              <a:rPr lang="en-US" sz="5298" b="true">
                <a:solidFill>
                  <a:srgbClr val="000000"/>
                </a:solidFill>
                <a:latin typeface="Times New Roman Bold"/>
                <a:ea typeface="Times New Roman Bold"/>
                <a:cs typeface="Times New Roman Bold"/>
                <a:sym typeface="Times New Roman Bold"/>
              </a:rPr>
              <a:t>Summarizing the Key Sustainability Initiatives at Vidyashilp Academy</a:t>
            </a:r>
          </a:p>
        </p:txBody>
      </p:sp>
      <p:grpSp>
        <p:nvGrpSpPr>
          <p:cNvPr name="Group 5" id="5"/>
          <p:cNvGrpSpPr/>
          <p:nvPr/>
        </p:nvGrpSpPr>
        <p:grpSpPr>
          <a:xfrm rot="0">
            <a:off x="1022661" y="2325605"/>
            <a:ext cx="16511083" cy="7230008"/>
            <a:chOff x="0" y="0"/>
            <a:chExt cx="22014777" cy="9640011"/>
          </a:xfrm>
        </p:grpSpPr>
        <p:sp>
          <p:nvSpPr>
            <p:cNvPr name="Freeform 6" id="6"/>
            <p:cNvSpPr/>
            <p:nvPr/>
          </p:nvSpPr>
          <p:spPr>
            <a:xfrm flipH="false" flipV="false" rot="0">
              <a:off x="0" y="0"/>
              <a:ext cx="22014816" cy="9640062"/>
            </a:xfrm>
            <a:custGeom>
              <a:avLst/>
              <a:gdLst/>
              <a:ahLst/>
              <a:cxnLst/>
              <a:rect r="r" b="b" t="t" l="l"/>
              <a:pathLst>
                <a:path h="9640062" w="22014816">
                  <a:moveTo>
                    <a:pt x="21685504" y="9640062"/>
                  </a:moveTo>
                  <a:lnTo>
                    <a:pt x="329311" y="9640062"/>
                  </a:lnTo>
                  <a:cubicBezTo>
                    <a:pt x="147828" y="9640062"/>
                    <a:pt x="0" y="9492107"/>
                    <a:pt x="0" y="9310624"/>
                  </a:cubicBezTo>
                  <a:lnTo>
                    <a:pt x="0" y="329311"/>
                  </a:lnTo>
                  <a:cubicBezTo>
                    <a:pt x="0" y="147828"/>
                    <a:pt x="147828" y="0"/>
                    <a:pt x="329311" y="0"/>
                  </a:cubicBezTo>
                  <a:lnTo>
                    <a:pt x="21685504" y="0"/>
                  </a:lnTo>
                  <a:cubicBezTo>
                    <a:pt x="21866988" y="0"/>
                    <a:pt x="22014816" y="147828"/>
                    <a:pt x="22014816" y="329311"/>
                  </a:cubicBezTo>
                  <a:lnTo>
                    <a:pt x="22014816" y="9310751"/>
                  </a:lnTo>
                  <a:cubicBezTo>
                    <a:pt x="22014816" y="9492234"/>
                    <a:pt x="21866988" y="9640062"/>
                    <a:pt x="21685504" y="9640062"/>
                  </a:cubicBezTo>
                  <a:close/>
                </a:path>
              </a:pathLst>
            </a:custGeom>
            <a:solidFill>
              <a:srgbClr val="FFFFFF"/>
            </a:solidFill>
          </p:spPr>
        </p:sp>
      </p:grpSp>
      <p:sp>
        <p:nvSpPr>
          <p:cNvPr name="Freeform 7" id="7"/>
          <p:cNvSpPr/>
          <p:nvPr/>
        </p:nvSpPr>
        <p:spPr>
          <a:xfrm flipH="false" flipV="false" rot="0">
            <a:off x="17259300" y="5597966"/>
            <a:ext cx="548888" cy="548888"/>
          </a:xfrm>
          <a:custGeom>
            <a:avLst/>
            <a:gdLst/>
            <a:ahLst/>
            <a:cxnLst/>
            <a:rect r="r" b="b" t="t" l="l"/>
            <a:pathLst>
              <a:path h="548888" w="548888">
                <a:moveTo>
                  <a:pt x="0" y="0"/>
                </a:moveTo>
                <a:lnTo>
                  <a:pt x="548888" y="0"/>
                </a:lnTo>
                <a:lnTo>
                  <a:pt x="548888" y="548888"/>
                </a:lnTo>
                <a:lnTo>
                  <a:pt x="0" y="5488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8" id="8"/>
          <p:cNvGrpSpPr/>
          <p:nvPr/>
        </p:nvGrpSpPr>
        <p:grpSpPr>
          <a:xfrm rot="0">
            <a:off x="16081019" y="-89811"/>
            <a:ext cx="1962683" cy="1962683"/>
            <a:chOff x="0" y="0"/>
            <a:chExt cx="2616911" cy="2616911"/>
          </a:xfrm>
        </p:grpSpPr>
        <p:sp>
          <p:nvSpPr>
            <p:cNvPr name="Freeform 9" id="9"/>
            <p:cNvSpPr/>
            <p:nvPr/>
          </p:nvSpPr>
          <p:spPr>
            <a:xfrm flipH="false" flipV="false" rot="0">
              <a:off x="0" y="0"/>
              <a:ext cx="2616962" cy="2616962"/>
            </a:xfrm>
            <a:custGeom>
              <a:avLst/>
              <a:gdLst/>
              <a:ahLst/>
              <a:cxnLst/>
              <a:rect r="r" b="b" t="t" l="l"/>
              <a:pathLst>
                <a:path h="2616962" w="2616962">
                  <a:moveTo>
                    <a:pt x="0" y="0"/>
                  </a:moveTo>
                  <a:lnTo>
                    <a:pt x="2616962" y="0"/>
                  </a:lnTo>
                  <a:lnTo>
                    <a:pt x="2616962" y="2616962"/>
                  </a:lnTo>
                  <a:lnTo>
                    <a:pt x="0" y="2616962"/>
                  </a:lnTo>
                  <a:lnTo>
                    <a:pt x="0" y="0"/>
                  </a:lnTo>
                  <a:close/>
                </a:path>
              </a:pathLst>
            </a:custGeom>
            <a:blipFill>
              <a:blip r:embed="rId4"/>
              <a:stretch>
                <a:fillRect l="0" t="0" r="1" b="1"/>
              </a:stretch>
            </a:blipFill>
          </p:spPr>
        </p:sp>
      </p:grpSp>
      <p:sp>
        <p:nvSpPr>
          <p:cNvPr name="TextBox 10" id="10"/>
          <p:cNvSpPr txBox="true"/>
          <p:nvPr/>
        </p:nvSpPr>
        <p:spPr>
          <a:xfrm rot="0">
            <a:off x="1444823" y="2881076"/>
            <a:ext cx="15398353" cy="6674537"/>
          </a:xfrm>
          <a:prstGeom prst="rect">
            <a:avLst/>
          </a:prstGeom>
        </p:spPr>
        <p:txBody>
          <a:bodyPr anchor="t" rtlCol="false" tIns="0" lIns="0" bIns="0" rIns="0">
            <a:spAutoFit/>
          </a:bodyPr>
          <a:lstStyle/>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Plastic-Free Campus</a:t>
            </a:r>
            <a:r>
              <a:rPr lang="en-US" sz="2721">
                <a:solidFill>
                  <a:srgbClr val="000000"/>
                </a:solidFill>
                <a:latin typeface="Times New Roman"/>
                <a:ea typeface="Times New Roman"/>
                <a:cs typeface="Times New Roman"/>
                <a:sym typeface="Times New Roman"/>
              </a:rPr>
              <a:t> – Steel plates, cups and utensils, glass bottles, reusable tiffins, and cloth/paper bags promoted instead of single-use plastic.</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Paper Recycling &amp; Upcycling</a:t>
            </a:r>
            <a:r>
              <a:rPr lang="en-US" sz="2721">
                <a:solidFill>
                  <a:srgbClr val="000000"/>
                </a:solidFill>
                <a:latin typeface="Times New Roman"/>
                <a:ea typeface="Times New Roman"/>
                <a:cs typeface="Times New Roman"/>
                <a:sym typeface="Times New Roman"/>
              </a:rPr>
              <a:t> – Used paper converted into notebooks, books, paper bags, files, and other useful products.</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Plastic Wrapper Upcycling </a:t>
            </a:r>
            <a:r>
              <a:rPr lang="en-US" sz="2721">
                <a:solidFill>
                  <a:srgbClr val="000000"/>
                </a:solidFill>
                <a:latin typeface="Times New Roman"/>
                <a:ea typeface="Times New Roman"/>
                <a:cs typeface="Times New Roman"/>
                <a:sym typeface="Times New Roman"/>
              </a:rPr>
              <a:t>– EcoKary Collaboration – Chocolate and biscuit wrappers transformed into school bags and other useful products with student participation.</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Kitchen Waste Management &amp; Vermicomposting</a:t>
            </a:r>
            <a:r>
              <a:rPr lang="en-US" sz="2721">
                <a:solidFill>
                  <a:srgbClr val="000000"/>
                </a:solidFill>
                <a:latin typeface="Times New Roman"/>
                <a:ea typeface="Times New Roman"/>
                <a:cs typeface="Times New Roman"/>
                <a:sym typeface="Times New Roman"/>
              </a:rPr>
              <a:t> – Vegetable and fruit waste converted into vermicompost and used in Shilp Udyan.</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Smart Vermicompost System</a:t>
            </a:r>
            <a:r>
              <a:rPr lang="en-US" sz="2721">
                <a:solidFill>
                  <a:srgbClr val="000000"/>
                </a:solidFill>
                <a:latin typeface="Times New Roman"/>
                <a:ea typeface="Times New Roman"/>
                <a:cs typeface="Times New Roman"/>
                <a:sym typeface="Times New Roman"/>
              </a:rPr>
              <a:t> – ATL Changemaking Initiative – Students developed and deployed a technology-based vermicomposting solution on campus.</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Sewage Treatment Plant (STP) –</a:t>
            </a:r>
            <a:r>
              <a:rPr lang="en-US" sz="2721">
                <a:solidFill>
                  <a:srgbClr val="000000"/>
                </a:solidFill>
                <a:latin typeface="Times New Roman"/>
                <a:ea typeface="Times New Roman"/>
                <a:cs typeface="Times New Roman"/>
                <a:sym typeface="Times New Roman"/>
              </a:rPr>
              <a:t> The campus operates a 250 KLD STP, treating wastewater for reuse in gardening and irrigation, supporting water conservation and responsible water management.</a:t>
            </a:r>
          </a:p>
          <a:p>
            <a:pPr algn="l">
              <a:lnSpc>
                <a:spcPts val="3810"/>
              </a:lnSpc>
            </a:pPr>
          </a:p>
          <a:p>
            <a:pPr algn="l" marL="622273" indent="-207424" lvl="2">
              <a:lnSpc>
                <a:spcPts val="3810"/>
              </a:lnSpc>
            </a:pP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bg>
      <p:bgPr>
        <a:solidFill>
          <a:srgbClr val="F4F4F4"/>
        </a:solidFill>
      </p:bgPr>
    </p:bg>
    <p:spTree>
      <p:nvGrpSpPr>
        <p:cNvPr id="1" name=""/>
        <p:cNvGrpSpPr/>
        <p:nvPr/>
      </p:nvGrpSpPr>
      <p:grpSpPr>
        <a:xfrm>
          <a:off x="0" y="0"/>
          <a:ext cx="0" cy="0"/>
          <a:chOff x="0" y="0"/>
          <a:chExt cx="0" cy="0"/>
        </a:xfrm>
      </p:grpSpPr>
      <p:grpSp>
        <p:nvGrpSpPr>
          <p:cNvPr name="Group 2" id="2"/>
          <p:cNvGrpSpPr/>
          <p:nvPr/>
        </p:nvGrpSpPr>
        <p:grpSpPr>
          <a:xfrm rot="0">
            <a:off x="0" y="-4715"/>
            <a:ext cx="18288000" cy="2330320"/>
            <a:chOff x="0" y="0"/>
            <a:chExt cx="24384000" cy="3107093"/>
          </a:xfrm>
        </p:grpSpPr>
        <p:sp>
          <p:nvSpPr>
            <p:cNvPr name="Freeform 3" id="3"/>
            <p:cNvSpPr/>
            <p:nvPr/>
          </p:nvSpPr>
          <p:spPr>
            <a:xfrm flipH="false" flipV="false" rot="0">
              <a:off x="0" y="0"/>
              <a:ext cx="24384000" cy="3107055"/>
            </a:xfrm>
            <a:custGeom>
              <a:avLst/>
              <a:gdLst/>
              <a:ahLst/>
              <a:cxnLst/>
              <a:rect r="r" b="b" t="t" l="l"/>
              <a:pathLst>
                <a:path h="3107055" w="24384000">
                  <a:moveTo>
                    <a:pt x="23912195" y="3107055"/>
                  </a:moveTo>
                  <a:lnTo>
                    <a:pt x="471805" y="3107055"/>
                  </a:lnTo>
                  <a:cubicBezTo>
                    <a:pt x="211836" y="3107055"/>
                    <a:pt x="0" y="2895219"/>
                    <a:pt x="0" y="2635250"/>
                  </a:cubicBezTo>
                  <a:lnTo>
                    <a:pt x="0" y="471805"/>
                  </a:lnTo>
                  <a:cubicBezTo>
                    <a:pt x="0" y="211836"/>
                    <a:pt x="211836" y="0"/>
                    <a:pt x="471805" y="0"/>
                  </a:cubicBezTo>
                  <a:lnTo>
                    <a:pt x="23912195" y="0"/>
                  </a:lnTo>
                  <a:cubicBezTo>
                    <a:pt x="24172163" y="0"/>
                    <a:pt x="24384000" y="211836"/>
                    <a:pt x="24384000" y="471805"/>
                  </a:cubicBezTo>
                  <a:lnTo>
                    <a:pt x="24384000" y="2635250"/>
                  </a:lnTo>
                  <a:cubicBezTo>
                    <a:pt x="24384000" y="2895219"/>
                    <a:pt x="24172163" y="3107055"/>
                    <a:pt x="23912195" y="3107055"/>
                  </a:cubicBezTo>
                  <a:close/>
                </a:path>
              </a:pathLst>
            </a:custGeom>
            <a:solidFill>
              <a:srgbClr val="FFD23F"/>
            </a:solidFill>
          </p:spPr>
        </p:sp>
      </p:grpSp>
      <p:sp>
        <p:nvSpPr>
          <p:cNvPr name="TextBox 4" id="4"/>
          <p:cNvSpPr txBox="true"/>
          <p:nvPr/>
        </p:nvSpPr>
        <p:spPr>
          <a:xfrm rot="0">
            <a:off x="1445285" y="356406"/>
            <a:ext cx="11048152" cy="1589027"/>
          </a:xfrm>
          <a:prstGeom prst="rect">
            <a:avLst/>
          </a:prstGeom>
        </p:spPr>
        <p:txBody>
          <a:bodyPr anchor="t" rtlCol="false" tIns="0" lIns="0" bIns="0" rIns="0">
            <a:spAutoFit/>
          </a:bodyPr>
          <a:lstStyle/>
          <a:p>
            <a:pPr algn="l">
              <a:lnSpc>
                <a:spcPts val="6146"/>
              </a:lnSpc>
            </a:pPr>
            <a:r>
              <a:rPr lang="en-US" sz="5298" b="true">
                <a:solidFill>
                  <a:srgbClr val="000000"/>
                </a:solidFill>
                <a:latin typeface="Times New Roman Bold"/>
                <a:ea typeface="Times New Roman Bold"/>
                <a:cs typeface="Times New Roman Bold"/>
                <a:sym typeface="Times New Roman Bold"/>
              </a:rPr>
              <a:t>Summarizing the Key Sustainability Initiatives at Vidyashilp Academy</a:t>
            </a:r>
          </a:p>
        </p:txBody>
      </p:sp>
      <p:grpSp>
        <p:nvGrpSpPr>
          <p:cNvPr name="Group 5" id="5"/>
          <p:cNvGrpSpPr/>
          <p:nvPr/>
        </p:nvGrpSpPr>
        <p:grpSpPr>
          <a:xfrm rot="0">
            <a:off x="1022661" y="2325605"/>
            <a:ext cx="16511083" cy="7230008"/>
            <a:chOff x="0" y="0"/>
            <a:chExt cx="22014777" cy="9640011"/>
          </a:xfrm>
        </p:grpSpPr>
        <p:sp>
          <p:nvSpPr>
            <p:cNvPr name="Freeform 6" id="6"/>
            <p:cNvSpPr/>
            <p:nvPr/>
          </p:nvSpPr>
          <p:spPr>
            <a:xfrm flipH="false" flipV="false" rot="0">
              <a:off x="0" y="0"/>
              <a:ext cx="22014816" cy="9640062"/>
            </a:xfrm>
            <a:custGeom>
              <a:avLst/>
              <a:gdLst/>
              <a:ahLst/>
              <a:cxnLst/>
              <a:rect r="r" b="b" t="t" l="l"/>
              <a:pathLst>
                <a:path h="9640062" w="22014816">
                  <a:moveTo>
                    <a:pt x="21685504" y="9640062"/>
                  </a:moveTo>
                  <a:lnTo>
                    <a:pt x="329311" y="9640062"/>
                  </a:lnTo>
                  <a:cubicBezTo>
                    <a:pt x="147828" y="9640062"/>
                    <a:pt x="0" y="9492107"/>
                    <a:pt x="0" y="9310624"/>
                  </a:cubicBezTo>
                  <a:lnTo>
                    <a:pt x="0" y="329311"/>
                  </a:lnTo>
                  <a:cubicBezTo>
                    <a:pt x="0" y="147828"/>
                    <a:pt x="147828" y="0"/>
                    <a:pt x="329311" y="0"/>
                  </a:cubicBezTo>
                  <a:lnTo>
                    <a:pt x="21685504" y="0"/>
                  </a:lnTo>
                  <a:cubicBezTo>
                    <a:pt x="21866988" y="0"/>
                    <a:pt x="22014816" y="147828"/>
                    <a:pt x="22014816" y="329311"/>
                  </a:cubicBezTo>
                  <a:lnTo>
                    <a:pt x="22014816" y="9310751"/>
                  </a:lnTo>
                  <a:cubicBezTo>
                    <a:pt x="22014816" y="9492234"/>
                    <a:pt x="21866988" y="9640062"/>
                    <a:pt x="21685504" y="9640062"/>
                  </a:cubicBezTo>
                  <a:close/>
                </a:path>
              </a:pathLst>
            </a:custGeom>
            <a:solidFill>
              <a:srgbClr val="FFFFFF"/>
            </a:solidFill>
          </p:spPr>
        </p:sp>
      </p:grpSp>
      <p:sp>
        <p:nvSpPr>
          <p:cNvPr name="TextBox 7" id="7"/>
          <p:cNvSpPr txBox="true"/>
          <p:nvPr/>
        </p:nvSpPr>
        <p:spPr>
          <a:xfrm rot="0">
            <a:off x="1445285" y="2735167"/>
            <a:ext cx="15012191" cy="7150787"/>
          </a:xfrm>
          <a:prstGeom prst="rect">
            <a:avLst/>
          </a:prstGeom>
        </p:spPr>
        <p:txBody>
          <a:bodyPr anchor="t" rtlCol="false" tIns="0" lIns="0" bIns="0" rIns="0">
            <a:spAutoFit/>
          </a:bodyPr>
          <a:lstStyle/>
          <a:p>
            <a:pPr algn="l">
              <a:lnSpc>
                <a:spcPts val="3810"/>
              </a:lnSpc>
            </a:pP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Rainwater Harvesting –</a:t>
            </a:r>
            <a:r>
              <a:rPr lang="en-US" sz="2721">
                <a:solidFill>
                  <a:srgbClr val="000000"/>
                </a:solidFill>
                <a:latin typeface="Times New Roman"/>
                <a:ea typeface="Times New Roman"/>
                <a:cs typeface="Times New Roman"/>
                <a:sym typeface="Times New Roman"/>
              </a:rPr>
              <a:t> The school’s functioning rainwater harvesting system has a storage capacity of 750,000 litres, with harvested water used for gardening and irrigation.</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E-Waste and Used Cloth Collection Drive </a:t>
            </a:r>
            <a:r>
              <a:rPr lang="en-US" sz="2721">
                <a:solidFill>
                  <a:srgbClr val="000000"/>
                </a:solidFill>
                <a:latin typeface="Times New Roman"/>
                <a:ea typeface="Times New Roman"/>
                <a:cs typeface="Times New Roman"/>
                <a:sym typeface="Times New Roman"/>
              </a:rPr>
              <a:t>– 72 kg of e-waste, and used clothes for recycling collected through the World Environment Day initiative.</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Creative Waste Adventure</a:t>
            </a:r>
            <a:r>
              <a:rPr lang="en-US" sz="2721">
                <a:solidFill>
                  <a:srgbClr val="000000"/>
                </a:solidFill>
                <a:latin typeface="Times New Roman"/>
                <a:ea typeface="Times New Roman"/>
                <a:cs typeface="Times New Roman"/>
                <a:sym typeface="Times New Roman"/>
              </a:rPr>
              <a:t> – Student speeches, recycled-material DIY projects, and charts promoting SDG 12.</a:t>
            </a:r>
          </a:p>
          <a:p>
            <a:pPr algn="l" marL="622249" indent="-207416"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Student Waste Awareness &amp; Community Outreach</a:t>
            </a:r>
            <a:r>
              <a:rPr lang="en-US" sz="2721">
                <a:solidFill>
                  <a:srgbClr val="000000"/>
                </a:solidFill>
                <a:latin typeface="Times New Roman"/>
                <a:ea typeface="Times New Roman"/>
                <a:cs typeface="Times New Roman"/>
                <a:sym typeface="Times New Roman"/>
              </a:rPr>
              <a:t> – Worksheets, posters, and awareness programmes conducted within the school and nearby government schools.</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Seasonal Water Quality Assessment – </a:t>
            </a:r>
            <a:r>
              <a:rPr lang="en-US" sz="2721">
                <a:solidFill>
                  <a:srgbClr val="000000"/>
                </a:solidFill>
                <a:latin typeface="Times New Roman"/>
                <a:ea typeface="Times New Roman"/>
                <a:cs typeface="Times New Roman"/>
                <a:sym typeface="Times New Roman"/>
              </a:rPr>
              <a:t>Students from Grade 10-12 conducted seasonal water quality assessments at Gantiganahalli Lake near the school</a:t>
            </a:r>
          </a:p>
          <a:p>
            <a:pPr algn="l" marL="622273" indent="-207424" lvl="2">
              <a:lnSpc>
                <a:spcPts val="3810"/>
              </a:lnSpc>
              <a:buFont typeface="Arial"/>
              <a:buChar char="⚬"/>
            </a:pPr>
            <a:r>
              <a:rPr lang="en-US" b="true" sz="2721">
                <a:solidFill>
                  <a:srgbClr val="000000"/>
                </a:solidFill>
                <a:latin typeface="Times New Roman Bold"/>
                <a:ea typeface="Times New Roman Bold"/>
                <a:cs typeface="Times New Roman Bold"/>
                <a:sym typeface="Times New Roman Bold"/>
              </a:rPr>
              <a:t>Lake Revival </a:t>
            </a:r>
            <a:r>
              <a:rPr lang="en-US" sz="2721">
                <a:solidFill>
                  <a:srgbClr val="000000"/>
                </a:solidFill>
                <a:latin typeface="Times New Roman"/>
                <a:ea typeface="Times New Roman"/>
                <a:cs typeface="Times New Roman"/>
                <a:sym typeface="Times New Roman"/>
              </a:rPr>
              <a:t>– Students collected and segregated waste from the community lake and handed it over to BBMP for further management.</a:t>
            </a:r>
          </a:p>
          <a:p>
            <a:pPr algn="l">
              <a:lnSpc>
                <a:spcPts val="3810"/>
              </a:lnSpc>
            </a:pPr>
          </a:p>
          <a:p>
            <a:pPr algn="l" marL="622273" indent="-207424" lvl="2">
              <a:lnSpc>
                <a:spcPts val="3810"/>
              </a:lnSpc>
            </a:pPr>
          </a:p>
        </p:txBody>
      </p:sp>
      <p:sp>
        <p:nvSpPr>
          <p:cNvPr name="Freeform 8" id="8"/>
          <p:cNvSpPr/>
          <p:nvPr/>
        </p:nvSpPr>
        <p:spPr>
          <a:xfrm flipH="false" flipV="false" rot="0">
            <a:off x="17259300" y="5597966"/>
            <a:ext cx="548888" cy="548888"/>
          </a:xfrm>
          <a:custGeom>
            <a:avLst/>
            <a:gdLst/>
            <a:ahLst/>
            <a:cxnLst/>
            <a:rect r="r" b="b" t="t" l="l"/>
            <a:pathLst>
              <a:path h="548888" w="548888">
                <a:moveTo>
                  <a:pt x="0" y="0"/>
                </a:moveTo>
                <a:lnTo>
                  <a:pt x="548888" y="0"/>
                </a:lnTo>
                <a:lnTo>
                  <a:pt x="548888" y="548888"/>
                </a:lnTo>
                <a:lnTo>
                  <a:pt x="0" y="548888"/>
                </a:lnTo>
                <a:lnTo>
                  <a:pt x="0" y="0"/>
                </a:lnTo>
                <a:close/>
              </a:path>
            </a:pathLst>
          </a:custGeom>
          <a:blipFill>
            <a:blip r:embed="rId2">
              <a:extLst>
                <a:ext uri="{96DAC541-7B7A-43D3-8B79-37D633B846F1}">
                  <asvg:svgBlip xmlns:asvg="http://schemas.microsoft.com/office/drawing/2016/SVG/main" r:embed="rId3"/>
                </a:ext>
              </a:extLst>
            </a:blip>
            <a:stretch>
              <a:fillRect l="0" t="0" r="0" b="0"/>
            </a:stretch>
          </a:blipFill>
        </p:spPr>
      </p:sp>
      <p:grpSp>
        <p:nvGrpSpPr>
          <p:cNvPr name="Group 9" id="9"/>
          <p:cNvGrpSpPr/>
          <p:nvPr/>
        </p:nvGrpSpPr>
        <p:grpSpPr>
          <a:xfrm rot="0">
            <a:off x="16081019" y="-89811"/>
            <a:ext cx="1962683" cy="1962683"/>
            <a:chOff x="0" y="0"/>
            <a:chExt cx="2616911" cy="2616911"/>
          </a:xfrm>
        </p:grpSpPr>
        <p:sp>
          <p:nvSpPr>
            <p:cNvPr name="Freeform 10" id="10"/>
            <p:cNvSpPr/>
            <p:nvPr/>
          </p:nvSpPr>
          <p:spPr>
            <a:xfrm flipH="false" flipV="false" rot="0">
              <a:off x="0" y="0"/>
              <a:ext cx="2616962" cy="2616962"/>
            </a:xfrm>
            <a:custGeom>
              <a:avLst/>
              <a:gdLst/>
              <a:ahLst/>
              <a:cxnLst/>
              <a:rect r="r" b="b" t="t" l="l"/>
              <a:pathLst>
                <a:path h="2616962" w="2616962">
                  <a:moveTo>
                    <a:pt x="0" y="0"/>
                  </a:moveTo>
                  <a:lnTo>
                    <a:pt x="2616962" y="0"/>
                  </a:lnTo>
                  <a:lnTo>
                    <a:pt x="2616962" y="2616962"/>
                  </a:lnTo>
                  <a:lnTo>
                    <a:pt x="0" y="2616962"/>
                  </a:lnTo>
                  <a:lnTo>
                    <a:pt x="0" y="0"/>
                  </a:lnTo>
                  <a:close/>
                </a:path>
              </a:pathLst>
            </a:custGeom>
            <a:blipFill>
              <a:blip r:embed="rId4"/>
              <a:stretch>
                <a:fillRect l="0" t="0" r="1" b="1"/>
              </a:stretch>
            </a:blipFill>
          </p:spPr>
        </p:sp>
      </p:gr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4715"/>
            <a:ext cx="18288000" cy="1877587"/>
            <a:chOff x="0" y="0"/>
            <a:chExt cx="24384000" cy="2503449"/>
          </a:xfrm>
        </p:grpSpPr>
        <p:sp>
          <p:nvSpPr>
            <p:cNvPr name="Freeform 3" id="3"/>
            <p:cNvSpPr/>
            <p:nvPr/>
          </p:nvSpPr>
          <p:spPr>
            <a:xfrm flipH="false" flipV="false" rot="0">
              <a:off x="0" y="0"/>
              <a:ext cx="24384000" cy="2503424"/>
            </a:xfrm>
            <a:custGeom>
              <a:avLst/>
              <a:gdLst/>
              <a:ahLst/>
              <a:cxnLst/>
              <a:rect r="r" b="b" t="t" l="l"/>
              <a:pathLst>
                <a:path h="2503424" w="24384000">
                  <a:moveTo>
                    <a:pt x="23912195" y="2503424"/>
                  </a:moveTo>
                  <a:lnTo>
                    <a:pt x="471805" y="2503424"/>
                  </a:lnTo>
                  <a:cubicBezTo>
                    <a:pt x="211836" y="2503424"/>
                    <a:pt x="0" y="2291588"/>
                    <a:pt x="0" y="2031619"/>
                  </a:cubicBezTo>
                  <a:lnTo>
                    <a:pt x="0" y="471805"/>
                  </a:lnTo>
                  <a:cubicBezTo>
                    <a:pt x="0" y="211836"/>
                    <a:pt x="211836" y="0"/>
                    <a:pt x="471805" y="0"/>
                  </a:cubicBezTo>
                  <a:lnTo>
                    <a:pt x="23912195" y="0"/>
                  </a:lnTo>
                  <a:cubicBezTo>
                    <a:pt x="24172163" y="0"/>
                    <a:pt x="24384000" y="211836"/>
                    <a:pt x="24384000" y="471805"/>
                  </a:cubicBezTo>
                  <a:lnTo>
                    <a:pt x="24384000" y="2031619"/>
                  </a:lnTo>
                  <a:cubicBezTo>
                    <a:pt x="24384000" y="2291588"/>
                    <a:pt x="24172163" y="2503424"/>
                    <a:pt x="23912195" y="2503424"/>
                  </a:cubicBezTo>
                  <a:close/>
                </a:path>
              </a:pathLst>
            </a:custGeom>
            <a:solidFill>
              <a:srgbClr val="FFD23F"/>
            </a:solidFill>
          </p:spPr>
        </p:sp>
      </p:grpSp>
      <p:sp>
        <p:nvSpPr>
          <p:cNvPr name="TextBox 4" id="4"/>
          <p:cNvSpPr txBox="true"/>
          <p:nvPr/>
        </p:nvSpPr>
        <p:spPr>
          <a:xfrm rot="0">
            <a:off x="1028700" y="316611"/>
            <a:ext cx="15566422" cy="987276"/>
          </a:xfrm>
          <a:prstGeom prst="rect">
            <a:avLst/>
          </a:prstGeom>
        </p:spPr>
        <p:txBody>
          <a:bodyPr anchor="t" rtlCol="false" tIns="0" lIns="0" bIns="0" rIns="0">
            <a:spAutoFit/>
          </a:bodyPr>
          <a:lstStyle/>
          <a:p>
            <a:pPr algn="l">
              <a:lnSpc>
                <a:spcPts val="6803"/>
              </a:lnSpc>
            </a:pPr>
            <a:r>
              <a:rPr lang="en-US" sz="4859">
                <a:solidFill>
                  <a:srgbClr val="000000"/>
                </a:solidFill>
                <a:latin typeface="Times New Roman"/>
                <a:ea typeface="Times New Roman"/>
                <a:cs typeface="Times New Roman"/>
                <a:sym typeface="Times New Roman"/>
              </a:rPr>
              <a:t>OUR COMMITMENT TO A SUSTAINABLE CAMPUS</a:t>
            </a:r>
          </a:p>
        </p:txBody>
      </p:sp>
      <p:grpSp>
        <p:nvGrpSpPr>
          <p:cNvPr name="Group 5" id="5"/>
          <p:cNvGrpSpPr/>
          <p:nvPr/>
        </p:nvGrpSpPr>
        <p:grpSpPr>
          <a:xfrm rot="0">
            <a:off x="16081019" y="-89811"/>
            <a:ext cx="1962683" cy="1962683"/>
            <a:chOff x="0" y="0"/>
            <a:chExt cx="2616911" cy="2616911"/>
          </a:xfrm>
        </p:grpSpPr>
        <p:sp>
          <p:nvSpPr>
            <p:cNvPr name="Freeform 6" id="6"/>
            <p:cNvSpPr/>
            <p:nvPr/>
          </p:nvSpPr>
          <p:spPr>
            <a:xfrm flipH="false" flipV="false" rot="0">
              <a:off x="0" y="0"/>
              <a:ext cx="2616962" cy="2616962"/>
            </a:xfrm>
            <a:custGeom>
              <a:avLst/>
              <a:gdLst/>
              <a:ahLst/>
              <a:cxnLst/>
              <a:rect r="r" b="b" t="t" l="l"/>
              <a:pathLst>
                <a:path h="2616962" w="2616962">
                  <a:moveTo>
                    <a:pt x="0" y="0"/>
                  </a:moveTo>
                  <a:lnTo>
                    <a:pt x="2616962" y="0"/>
                  </a:lnTo>
                  <a:lnTo>
                    <a:pt x="2616962" y="2616962"/>
                  </a:lnTo>
                  <a:lnTo>
                    <a:pt x="0" y="2616962"/>
                  </a:lnTo>
                  <a:lnTo>
                    <a:pt x="0" y="0"/>
                  </a:lnTo>
                  <a:close/>
                </a:path>
              </a:pathLst>
            </a:custGeom>
            <a:blipFill>
              <a:blip r:embed="rId2"/>
              <a:stretch>
                <a:fillRect l="0" t="0" r="1" b="1"/>
              </a:stretch>
            </a:blipFill>
          </p:spPr>
        </p:sp>
      </p:grpSp>
      <p:grpSp>
        <p:nvGrpSpPr>
          <p:cNvPr name="Group 7" id="7"/>
          <p:cNvGrpSpPr/>
          <p:nvPr/>
        </p:nvGrpSpPr>
        <p:grpSpPr>
          <a:xfrm rot="0">
            <a:off x="11217316" y="1872872"/>
            <a:ext cx="7070684" cy="7070684"/>
            <a:chOff x="0" y="0"/>
            <a:chExt cx="9427578" cy="9427578"/>
          </a:xfrm>
        </p:grpSpPr>
        <p:sp>
          <p:nvSpPr>
            <p:cNvPr name="Freeform 8" id="8"/>
            <p:cNvSpPr/>
            <p:nvPr/>
          </p:nvSpPr>
          <p:spPr>
            <a:xfrm flipH="false" flipV="false" rot="0">
              <a:off x="0" y="0"/>
              <a:ext cx="9427591" cy="9427591"/>
            </a:xfrm>
            <a:custGeom>
              <a:avLst/>
              <a:gdLst/>
              <a:ahLst/>
              <a:cxnLst/>
              <a:rect r="r" b="b" t="t" l="l"/>
              <a:pathLst>
                <a:path h="9427591" w="9427591">
                  <a:moveTo>
                    <a:pt x="0" y="0"/>
                  </a:moveTo>
                  <a:lnTo>
                    <a:pt x="9427591" y="0"/>
                  </a:lnTo>
                  <a:lnTo>
                    <a:pt x="9427591" y="9427591"/>
                  </a:lnTo>
                  <a:lnTo>
                    <a:pt x="0" y="9427591"/>
                  </a:lnTo>
                  <a:lnTo>
                    <a:pt x="0" y="0"/>
                  </a:lnTo>
                  <a:close/>
                </a:path>
              </a:pathLst>
            </a:custGeom>
            <a:blipFill>
              <a:blip r:embed="rId3"/>
              <a:stretch>
                <a:fillRect l="0" t="0" r="0" b="0"/>
              </a:stretch>
            </a:blipFill>
          </p:spPr>
        </p:sp>
      </p:grpSp>
      <p:sp>
        <p:nvSpPr>
          <p:cNvPr name="TextBox 9" id="9"/>
          <p:cNvSpPr txBox="true"/>
          <p:nvPr/>
        </p:nvSpPr>
        <p:spPr>
          <a:xfrm rot="0">
            <a:off x="1143000" y="2453021"/>
            <a:ext cx="10338121" cy="525790"/>
          </a:xfrm>
          <a:prstGeom prst="rect">
            <a:avLst/>
          </a:prstGeom>
        </p:spPr>
        <p:txBody>
          <a:bodyPr anchor="t" rtlCol="false" tIns="0" lIns="0" bIns="0" rIns="0">
            <a:spAutoFit/>
          </a:bodyPr>
          <a:lstStyle/>
          <a:p>
            <a:pPr algn="l">
              <a:lnSpc>
                <a:spcPts val="4058"/>
              </a:lnSpc>
            </a:pPr>
            <a:r>
              <a:rPr lang="en-US" sz="3600" b="true">
                <a:solidFill>
                  <a:srgbClr val="000000"/>
                </a:solidFill>
                <a:latin typeface="Times New Roman Bold"/>
                <a:ea typeface="Times New Roman Bold"/>
                <a:cs typeface="Times New Roman Bold"/>
                <a:sym typeface="Times New Roman Bold"/>
              </a:rPr>
              <a:t>Towards a Self-Sustaining School Ecosystem</a:t>
            </a:r>
          </a:p>
        </p:txBody>
      </p:sp>
      <p:sp>
        <p:nvSpPr>
          <p:cNvPr name="TextBox 10" id="10"/>
          <p:cNvSpPr txBox="true"/>
          <p:nvPr/>
        </p:nvSpPr>
        <p:spPr>
          <a:xfrm rot="0">
            <a:off x="1143000" y="3296926"/>
            <a:ext cx="10843555" cy="5944211"/>
          </a:xfrm>
          <a:prstGeom prst="rect">
            <a:avLst/>
          </a:prstGeom>
        </p:spPr>
        <p:txBody>
          <a:bodyPr anchor="t" rtlCol="false" tIns="0" lIns="0" bIns="0" rIns="0">
            <a:spAutoFit/>
          </a:bodyPr>
          <a:lstStyle/>
          <a:p>
            <a:pPr algn="l">
              <a:lnSpc>
                <a:spcPts val="3638"/>
              </a:lnSpc>
            </a:pPr>
            <a:r>
              <a:rPr lang="en-US" sz="2598">
                <a:solidFill>
                  <a:srgbClr val="000000"/>
                </a:solidFill>
                <a:latin typeface="Times New Roman"/>
                <a:ea typeface="Times New Roman"/>
                <a:cs typeface="Times New Roman"/>
                <a:sym typeface="Times New Roman"/>
              </a:rPr>
              <a:t>Through the Academy Programme, Vidyashilp Academy has developed a </a:t>
            </a:r>
            <a:r>
              <a:rPr lang="en-US" sz="2598" b="true">
                <a:solidFill>
                  <a:srgbClr val="000000"/>
                </a:solidFill>
                <a:latin typeface="Times New Roman Bold"/>
                <a:ea typeface="Times New Roman Bold"/>
                <a:cs typeface="Times New Roman Bold"/>
                <a:sym typeface="Times New Roman Bold"/>
              </a:rPr>
              <a:t>holistic approach </a:t>
            </a:r>
            <a:r>
              <a:rPr lang="en-US" sz="2598">
                <a:solidFill>
                  <a:srgbClr val="000000"/>
                </a:solidFill>
                <a:latin typeface="Times New Roman"/>
                <a:ea typeface="Times New Roman"/>
                <a:cs typeface="Times New Roman"/>
                <a:sym typeface="Times New Roman"/>
              </a:rPr>
              <a:t>to sustainability, segregating waste, recycling paper into useful products, upcycling plastic, promoting responsible textile consumption, converting kitchen waste into vermicompost for the school garden, reusing treated wastewater, and responsibly managing e-waste.</a:t>
            </a:r>
          </a:p>
          <a:p>
            <a:pPr algn="l">
              <a:lnSpc>
                <a:spcPts val="3638"/>
              </a:lnSpc>
            </a:pPr>
          </a:p>
          <a:p>
            <a:pPr algn="l">
              <a:lnSpc>
                <a:spcPts val="3638"/>
              </a:lnSpc>
            </a:pPr>
            <a:r>
              <a:rPr lang="en-US" sz="2598">
                <a:solidFill>
                  <a:srgbClr val="000000"/>
                </a:solidFill>
                <a:latin typeface="Times New Roman"/>
                <a:ea typeface="Times New Roman"/>
                <a:cs typeface="Times New Roman"/>
                <a:sym typeface="Times New Roman"/>
              </a:rPr>
              <a:t>These efforts extend beyond the campus through various ongoing initiative led by our students, teachers and support staffs.</a:t>
            </a:r>
          </a:p>
          <a:p>
            <a:pPr algn="l">
              <a:lnSpc>
                <a:spcPts val="3638"/>
              </a:lnSpc>
            </a:pPr>
          </a:p>
          <a:p>
            <a:pPr algn="l">
              <a:lnSpc>
                <a:spcPts val="3638"/>
              </a:lnSpc>
            </a:pPr>
            <a:r>
              <a:rPr lang="en-US" sz="2598">
                <a:solidFill>
                  <a:srgbClr val="000000"/>
                </a:solidFill>
                <a:latin typeface="Times New Roman"/>
                <a:ea typeface="Times New Roman"/>
                <a:cs typeface="Times New Roman"/>
                <a:sym typeface="Times New Roman"/>
              </a:rPr>
              <a:t>Most importantly, students are at the heart of this ecosystem.The greatest learning happens when students identify real problems, think critically about consumption, create solutions, implement them, and see their impact around them.</a:t>
            </a:r>
          </a:p>
          <a:p>
            <a:pPr algn="l">
              <a:lnSpc>
                <a:spcPts val="3638"/>
              </a:lnSpc>
            </a:pP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6428299" y="3631768"/>
            <a:ext cx="5371948" cy="5264506"/>
            <a:chOff x="0" y="0"/>
            <a:chExt cx="7162597" cy="7019341"/>
          </a:xfrm>
        </p:grpSpPr>
        <p:sp>
          <p:nvSpPr>
            <p:cNvPr name="Freeform 3" id="3"/>
            <p:cNvSpPr/>
            <p:nvPr/>
          </p:nvSpPr>
          <p:spPr>
            <a:xfrm flipH="false" flipV="false" rot="0">
              <a:off x="0" y="0"/>
              <a:ext cx="7162546" cy="7019290"/>
            </a:xfrm>
            <a:custGeom>
              <a:avLst/>
              <a:gdLst/>
              <a:ahLst/>
              <a:cxnLst/>
              <a:rect r="r" b="b" t="t" l="l"/>
              <a:pathLst>
                <a:path h="7019290" w="7162546">
                  <a:moveTo>
                    <a:pt x="0" y="0"/>
                  </a:moveTo>
                  <a:lnTo>
                    <a:pt x="7162546" y="0"/>
                  </a:lnTo>
                  <a:lnTo>
                    <a:pt x="7162546" y="7019290"/>
                  </a:lnTo>
                  <a:lnTo>
                    <a:pt x="0" y="7019290"/>
                  </a:lnTo>
                  <a:lnTo>
                    <a:pt x="0" y="0"/>
                  </a:lnTo>
                  <a:close/>
                </a:path>
              </a:pathLst>
            </a:custGeom>
            <a:blipFill>
              <a:blip r:embed="rId2"/>
              <a:stretch>
                <a:fillRect l="0" t="0" r="0" b="0"/>
              </a:stretch>
            </a:blipFill>
          </p:spPr>
        </p:sp>
      </p:grpSp>
      <p:grpSp>
        <p:nvGrpSpPr>
          <p:cNvPr name="Group 4" id="4"/>
          <p:cNvGrpSpPr/>
          <p:nvPr/>
        </p:nvGrpSpPr>
        <p:grpSpPr>
          <a:xfrm rot="0">
            <a:off x="-475698" y="-581301"/>
            <a:ext cx="20309729" cy="1877587"/>
            <a:chOff x="0" y="0"/>
            <a:chExt cx="27079638" cy="2503449"/>
          </a:xfrm>
        </p:grpSpPr>
        <p:sp>
          <p:nvSpPr>
            <p:cNvPr name="Freeform 5" id="5"/>
            <p:cNvSpPr/>
            <p:nvPr/>
          </p:nvSpPr>
          <p:spPr>
            <a:xfrm flipH="false" flipV="false" rot="0">
              <a:off x="0" y="0"/>
              <a:ext cx="27079702" cy="2503424"/>
            </a:xfrm>
            <a:custGeom>
              <a:avLst/>
              <a:gdLst/>
              <a:ahLst/>
              <a:cxnLst/>
              <a:rect r="r" b="b" t="t" l="l"/>
              <a:pathLst>
                <a:path h="2503424" w="27079702">
                  <a:moveTo>
                    <a:pt x="26607898" y="2503424"/>
                  </a:moveTo>
                  <a:lnTo>
                    <a:pt x="471805" y="2503424"/>
                  </a:lnTo>
                  <a:cubicBezTo>
                    <a:pt x="211836" y="2503424"/>
                    <a:pt x="0" y="2291588"/>
                    <a:pt x="0" y="2031619"/>
                  </a:cubicBezTo>
                  <a:lnTo>
                    <a:pt x="0" y="471805"/>
                  </a:lnTo>
                  <a:cubicBezTo>
                    <a:pt x="0" y="211836"/>
                    <a:pt x="211836" y="0"/>
                    <a:pt x="471805" y="0"/>
                  </a:cubicBezTo>
                  <a:lnTo>
                    <a:pt x="26607898" y="0"/>
                  </a:lnTo>
                  <a:cubicBezTo>
                    <a:pt x="26867867" y="0"/>
                    <a:pt x="27079702" y="211836"/>
                    <a:pt x="27079702" y="471805"/>
                  </a:cubicBezTo>
                  <a:lnTo>
                    <a:pt x="27079702" y="2031619"/>
                  </a:lnTo>
                  <a:cubicBezTo>
                    <a:pt x="27079702" y="2291588"/>
                    <a:pt x="26867867" y="2503424"/>
                    <a:pt x="26607898" y="2503424"/>
                  </a:cubicBezTo>
                  <a:close/>
                </a:path>
              </a:pathLst>
            </a:custGeom>
            <a:solidFill>
              <a:srgbClr val="FFD23F"/>
            </a:solidFill>
          </p:spPr>
        </p:sp>
      </p:grpSp>
      <p:grpSp>
        <p:nvGrpSpPr>
          <p:cNvPr name="Group 6" id="6"/>
          <p:cNvGrpSpPr/>
          <p:nvPr/>
        </p:nvGrpSpPr>
        <p:grpSpPr>
          <a:xfrm rot="0">
            <a:off x="-323298" y="9293228"/>
            <a:ext cx="20309729" cy="1877587"/>
            <a:chOff x="0" y="0"/>
            <a:chExt cx="27079638" cy="2503449"/>
          </a:xfrm>
        </p:grpSpPr>
        <p:sp>
          <p:nvSpPr>
            <p:cNvPr name="Freeform 7" id="7"/>
            <p:cNvSpPr/>
            <p:nvPr/>
          </p:nvSpPr>
          <p:spPr>
            <a:xfrm flipH="false" flipV="false" rot="0">
              <a:off x="0" y="0"/>
              <a:ext cx="27079702" cy="2503424"/>
            </a:xfrm>
            <a:custGeom>
              <a:avLst/>
              <a:gdLst/>
              <a:ahLst/>
              <a:cxnLst/>
              <a:rect r="r" b="b" t="t" l="l"/>
              <a:pathLst>
                <a:path h="2503424" w="27079702">
                  <a:moveTo>
                    <a:pt x="26607898" y="2503424"/>
                  </a:moveTo>
                  <a:lnTo>
                    <a:pt x="471805" y="2503424"/>
                  </a:lnTo>
                  <a:cubicBezTo>
                    <a:pt x="211836" y="2503424"/>
                    <a:pt x="0" y="2291588"/>
                    <a:pt x="0" y="2031619"/>
                  </a:cubicBezTo>
                  <a:lnTo>
                    <a:pt x="0" y="471805"/>
                  </a:lnTo>
                  <a:cubicBezTo>
                    <a:pt x="0" y="211836"/>
                    <a:pt x="211836" y="0"/>
                    <a:pt x="471805" y="0"/>
                  </a:cubicBezTo>
                  <a:lnTo>
                    <a:pt x="26607898" y="0"/>
                  </a:lnTo>
                  <a:cubicBezTo>
                    <a:pt x="26867867" y="0"/>
                    <a:pt x="27079702" y="211836"/>
                    <a:pt x="27079702" y="471805"/>
                  </a:cubicBezTo>
                  <a:lnTo>
                    <a:pt x="27079702" y="2031619"/>
                  </a:lnTo>
                  <a:cubicBezTo>
                    <a:pt x="27079702" y="2291588"/>
                    <a:pt x="26867867" y="2503424"/>
                    <a:pt x="26607898" y="2503424"/>
                  </a:cubicBezTo>
                  <a:close/>
                </a:path>
              </a:pathLst>
            </a:custGeom>
            <a:solidFill>
              <a:srgbClr val="FFD23F"/>
            </a:solidFill>
          </p:spPr>
        </p:sp>
      </p:grpSp>
      <p:grpSp>
        <p:nvGrpSpPr>
          <p:cNvPr name="Group 8" id="8"/>
          <p:cNvGrpSpPr/>
          <p:nvPr/>
        </p:nvGrpSpPr>
        <p:grpSpPr>
          <a:xfrm rot="0">
            <a:off x="16478650" y="0"/>
            <a:ext cx="1561309" cy="1561309"/>
            <a:chOff x="0" y="0"/>
            <a:chExt cx="2081746" cy="2081746"/>
          </a:xfrm>
        </p:grpSpPr>
        <p:sp>
          <p:nvSpPr>
            <p:cNvPr name="Freeform 9" id="9"/>
            <p:cNvSpPr/>
            <p:nvPr/>
          </p:nvSpPr>
          <p:spPr>
            <a:xfrm flipH="false" flipV="false" rot="0">
              <a:off x="0" y="0"/>
              <a:ext cx="2081784" cy="2081784"/>
            </a:xfrm>
            <a:custGeom>
              <a:avLst/>
              <a:gdLst/>
              <a:ahLst/>
              <a:cxnLst/>
              <a:rect r="r" b="b" t="t" l="l"/>
              <a:pathLst>
                <a:path h="2081784" w="2081784">
                  <a:moveTo>
                    <a:pt x="0" y="0"/>
                  </a:moveTo>
                  <a:lnTo>
                    <a:pt x="2081784" y="0"/>
                  </a:lnTo>
                  <a:lnTo>
                    <a:pt x="2081784" y="2081784"/>
                  </a:lnTo>
                  <a:lnTo>
                    <a:pt x="0" y="2081784"/>
                  </a:lnTo>
                  <a:lnTo>
                    <a:pt x="0" y="0"/>
                  </a:lnTo>
                  <a:close/>
                </a:path>
              </a:pathLst>
            </a:custGeom>
            <a:blipFill>
              <a:blip r:embed="rId3"/>
              <a:stretch>
                <a:fillRect l="0" t="0" r="1" b="1"/>
              </a:stretch>
            </a:blipFill>
          </p:spPr>
        </p:sp>
      </p:grpSp>
      <p:sp>
        <p:nvSpPr>
          <p:cNvPr name="Freeform 10" id="10"/>
          <p:cNvSpPr/>
          <p:nvPr/>
        </p:nvSpPr>
        <p:spPr>
          <a:xfrm flipH="false" flipV="false" rot="0">
            <a:off x="5456672" y="1583512"/>
            <a:ext cx="7315200" cy="2048256"/>
          </a:xfrm>
          <a:custGeom>
            <a:avLst/>
            <a:gdLst/>
            <a:ahLst/>
            <a:cxnLst/>
            <a:rect r="r" b="b" t="t" l="l"/>
            <a:pathLst>
              <a:path h="2048256" w="7315200">
                <a:moveTo>
                  <a:pt x="0" y="0"/>
                </a:moveTo>
                <a:lnTo>
                  <a:pt x="7315200" y="0"/>
                </a:lnTo>
                <a:lnTo>
                  <a:pt x="7315200" y="2048256"/>
                </a:lnTo>
                <a:lnTo>
                  <a:pt x="0" y="2048256"/>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DAHWolvs0xY</dc:identifier>
  <dcterms:modified xsi:type="dcterms:W3CDTF">2011-08-01T06:04:30Z</dcterms:modified>
  <cp:revision>1</cp:revision>
  <dc:title>VIDYASHILP ACADEMY- SDG PROJECT.pptx</dc:title>
</cp:coreProperties>
</file>